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rstSlideNum="0" saveSubsetFonts="1">
  <p:sldMasterIdLst>
    <p:sldMasterId id="2147483660" r:id="rId1"/>
  </p:sldMasterIdLst>
  <p:notesMasterIdLst>
    <p:notesMasterId r:id="rId31"/>
  </p:notesMasterIdLst>
  <p:handoutMasterIdLst>
    <p:handoutMasterId r:id="rId32"/>
  </p:handoutMasterIdLst>
  <p:sldIdLst>
    <p:sldId id="256" r:id="rId2"/>
    <p:sldId id="288" r:id="rId3"/>
    <p:sldId id="289" r:id="rId4"/>
    <p:sldId id="290" r:id="rId5"/>
    <p:sldId id="294" r:id="rId6"/>
    <p:sldId id="295" r:id="rId7"/>
    <p:sldId id="296" r:id="rId8"/>
    <p:sldId id="297" r:id="rId9"/>
    <p:sldId id="299" r:id="rId10"/>
    <p:sldId id="293" r:id="rId11"/>
    <p:sldId id="300" r:id="rId12"/>
    <p:sldId id="302" r:id="rId13"/>
    <p:sldId id="291" r:id="rId14"/>
    <p:sldId id="303" r:id="rId15"/>
    <p:sldId id="304" r:id="rId16"/>
    <p:sldId id="292" r:id="rId17"/>
    <p:sldId id="305" r:id="rId18"/>
    <p:sldId id="283" r:id="rId19"/>
    <p:sldId id="311" r:id="rId20"/>
    <p:sldId id="264" r:id="rId21"/>
    <p:sldId id="284" r:id="rId22"/>
    <p:sldId id="307" r:id="rId23"/>
    <p:sldId id="308" r:id="rId24"/>
    <p:sldId id="309" r:id="rId25"/>
    <p:sldId id="310" r:id="rId26"/>
    <p:sldId id="312" r:id="rId27"/>
    <p:sldId id="275" r:id="rId28"/>
    <p:sldId id="313"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p:scale>
          <a:sx n="100" d="100"/>
          <a:sy n="100" d="100"/>
        </p:scale>
        <p:origin x="-648" y="6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F5BF76-B389-CA4D-9E41-B0A228FF2CC3}" type="datetimeFigureOut">
              <a:rPr lang="en-US" smtClean="0"/>
              <a:pPr/>
              <a:t>6/28/16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A343BF-9981-A44F-932A-CA715F84BFB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83565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D5A80-4655-5542-8F26-98D3E2ECD65E}" type="datetimeFigureOut">
              <a:rPr lang="en-US" smtClean="0"/>
              <a:pPr/>
              <a:t>6/28/16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DE2215-87F1-7F4F-A804-98A045F0295D}"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360219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for the first kind of competition, let’s have a look at what happens in historical</a:t>
            </a:r>
            <a:r>
              <a:rPr lang="en-US" baseline="0" dirty="0" smtClean="0"/>
              <a:t> texts in the case of clitic-placement. The green line is from a corpus of Portuguese texts at the beginning and of Brazilian texts from the 18</a:t>
            </a:r>
            <a:r>
              <a:rPr lang="en-US" baseline="30000" dirty="0" smtClean="0"/>
              <a:t>th</a:t>
            </a:r>
            <a:r>
              <a:rPr lang="en-US" baseline="0" dirty="0" smtClean="0"/>
              <a:t> century on. The yellow line is from a corpus of Brazilian letters and the red line is from a corpus of Portuguese texts. All of the dots correspond to the relative frequency of enclisis in contexts in which both enclisis and proclisis are allowed: roughly affirmative root sentences in which the verb is not in absolute first position.  The very interesting thing is that the two Brazilian corpora (yellow and green) display a increase of enclisis which parallels what happens in the Portuguese corpus (red line) more or less 100 years later. The huge difference between the Portuguese and the Brazilian texts is that in the former the change goes to completion since nowadays enclisis is obligatory in this context. In the two Brazilian corpora, however, the tendency reverts at the beginning of the 20</a:t>
            </a:r>
            <a:r>
              <a:rPr lang="en-US" baseline="30000" dirty="0" smtClean="0"/>
              <a:t>th</a:t>
            </a:r>
            <a:r>
              <a:rPr lang="en-US" baseline="0" dirty="0" smtClean="0"/>
              <a:t> century.  COMMENT</a:t>
            </a:r>
            <a:endParaRPr lang="en-US" dirty="0"/>
          </a:p>
        </p:txBody>
      </p:sp>
      <p:sp>
        <p:nvSpPr>
          <p:cNvPr id="4" name="Slide Number Placeholder 3"/>
          <p:cNvSpPr>
            <a:spLocks noGrp="1"/>
          </p:cNvSpPr>
          <p:nvPr>
            <p:ph type="sldNum" sz="quarter" idx="10"/>
          </p:nvPr>
        </p:nvSpPr>
        <p:spPr/>
        <p:txBody>
          <a:bodyPr/>
          <a:lstStyle/>
          <a:p>
            <a:fld id="{4EDE2215-87F1-7F4F-A804-98A045F0295D}"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I’ll bring</a:t>
            </a:r>
            <a:r>
              <a:rPr lang="en-US" baseline="0" dirty="0" smtClean="0"/>
              <a:t> 3 kinds of evidence against H1.</a:t>
            </a:r>
            <a:endParaRPr lang="en-US" dirty="0"/>
          </a:p>
        </p:txBody>
      </p:sp>
      <p:sp>
        <p:nvSpPr>
          <p:cNvPr id="4" name="Slide Number Placeholder 3"/>
          <p:cNvSpPr>
            <a:spLocks noGrp="1"/>
          </p:cNvSpPr>
          <p:nvPr>
            <p:ph type="sldNum" sz="quarter" idx="10"/>
          </p:nvPr>
        </p:nvSpPr>
        <p:spPr/>
        <p:txBody>
          <a:bodyPr/>
          <a:lstStyle/>
          <a:p>
            <a:fld id="{4EDE2215-87F1-7F4F-A804-98A045F0295D}" type="slidenum">
              <a:rPr lang="en-US" smtClean="0"/>
              <a:pPr/>
              <a:t>17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table, from </a:t>
            </a:r>
            <a:r>
              <a:rPr lang="en-US" dirty="0" err="1" smtClean="0"/>
              <a:t>Cyrino</a:t>
            </a:r>
            <a:r>
              <a:rPr lang="en-US" dirty="0" smtClean="0"/>
              <a:t> 1996 will allow us to contrast</a:t>
            </a:r>
            <a:r>
              <a:rPr lang="en-US" baseline="0" dirty="0" smtClean="0"/>
              <a:t> what happens in the third and in the second person in the history of BP. Let’s look first at third person. As we saw in the previous tables, the use of the 3</a:t>
            </a:r>
            <a:r>
              <a:rPr lang="en-US" baseline="30000" dirty="0" smtClean="0"/>
              <a:t>rd</a:t>
            </a:r>
            <a:r>
              <a:rPr lang="en-US" baseline="0" dirty="0" smtClean="0"/>
              <a:t> person clitics drops at the end of the period considered. In fact, in the 1973 play, only one occurrence is found. Null objects are not considered here, but we see that the frequency of the 3</a:t>
            </a:r>
            <a:r>
              <a:rPr lang="en-US" baseline="30000" dirty="0" smtClean="0"/>
              <a:t>rd</a:t>
            </a:r>
            <a:r>
              <a:rPr lang="en-US" baseline="0" dirty="0" smtClean="0"/>
              <a:t> person  tonic pronoun correspondingly increases. Observe now the 2</a:t>
            </a:r>
            <a:r>
              <a:rPr lang="en-US" baseline="30000" dirty="0" smtClean="0"/>
              <a:t>nd</a:t>
            </a:r>
            <a:r>
              <a:rPr lang="en-US" baseline="0" dirty="0" smtClean="0"/>
              <a:t> person.  In 1960, there is no 2</a:t>
            </a:r>
            <a:r>
              <a:rPr lang="en-US" baseline="30000" dirty="0" smtClean="0"/>
              <a:t>nd</a:t>
            </a:r>
            <a:r>
              <a:rPr lang="en-US" baseline="0" dirty="0" smtClean="0"/>
              <a:t> person clitic pronoun and the tonic pronoun (</a:t>
            </a:r>
            <a:r>
              <a:rPr lang="en-US" baseline="0" dirty="0" err="1" smtClean="0"/>
              <a:t>você</a:t>
            </a:r>
            <a:r>
              <a:rPr lang="en-US" baseline="0" dirty="0" smtClean="0"/>
              <a:t>)  occupies all the space. However,  somehow surprisingly,  in 1973, 2</a:t>
            </a:r>
            <a:r>
              <a:rPr lang="en-US" baseline="30000" dirty="0" smtClean="0"/>
              <a:t>nd</a:t>
            </a:r>
            <a:r>
              <a:rPr lang="en-US" baseline="0" dirty="0" smtClean="0"/>
              <a:t> person clitics reappear at a rate comparable with what is observed along the time, and there is no 2nd person tonic forms. So there is something different happening in this case.</a:t>
            </a:r>
            <a:endParaRPr lang="en-US" dirty="0"/>
          </a:p>
        </p:txBody>
      </p:sp>
      <p:sp>
        <p:nvSpPr>
          <p:cNvPr id="4" name="Slide Number Placeholder 3"/>
          <p:cNvSpPr>
            <a:spLocks noGrp="1"/>
          </p:cNvSpPr>
          <p:nvPr>
            <p:ph type="sldNum" sz="quarter" idx="10"/>
          </p:nvPr>
        </p:nvSpPr>
        <p:spPr/>
        <p:txBody>
          <a:bodyPr/>
          <a:lstStyle/>
          <a:p>
            <a:fld id="{4EDE2215-87F1-7F4F-A804-98A045F0295D}" type="slidenum">
              <a:rPr lang="en-US" smtClean="0"/>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Portuguese</a:t>
            </a:r>
            <a:r>
              <a:rPr lang="en-US" baseline="0" dirty="0" smtClean="0"/>
              <a:t> version of Paulo Coelho.</a:t>
            </a:r>
            <a:endParaRPr lang="en-US" dirty="0"/>
          </a:p>
        </p:txBody>
      </p:sp>
      <p:sp>
        <p:nvSpPr>
          <p:cNvPr id="4" name="Slide Number Placeholder 3"/>
          <p:cNvSpPr>
            <a:spLocks noGrp="1"/>
          </p:cNvSpPr>
          <p:nvPr>
            <p:ph type="sldNum" sz="quarter" idx="10"/>
          </p:nvPr>
        </p:nvSpPr>
        <p:spPr/>
        <p:txBody>
          <a:bodyPr/>
          <a:lstStyle/>
          <a:p>
            <a:fld id="{4EDE2215-87F1-7F4F-A804-98A045F0295D}" type="slidenum">
              <a:rPr lang="en-US" smtClean="0"/>
              <a:pPr/>
              <a:t>19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I’ll concentrate now on what happens in the use of 2</a:t>
            </a:r>
            <a:r>
              <a:rPr lang="en-US" baseline="30000" dirty="0" smtClean="0"/>
              <a:t>nd</a:t>
            </a:r>
            <a:r>
              <a:rPr lang="en-US" dirty="0" smtClean="0"/>
              <a:t> person pronouns.  There</a:t>
            </a:r>
            <a:r>
              <a:rPr lang="en-US" baseline="0" dirty="0" smtClean="0"/>
              <a:t> is a variation, illustrated in 1 to 4 between strong pronouns and clitic pronouns.  This variation is originally   due to the extension of the use in subject position of the third person pronoun ‘</a:t>
            </a:r>
            <a:r>
              <a:rPr lang="en-US" baseline="0" dirty="0" err="1" smtClean="0"/>
              <a:t>você</a:t>
            </a:r>
            <a:r>
              <a:rPr lang="en-US" baseline="0" dirty="0" smtClean="0"/>
              <a:t>’ as the non-marked address form, in substitution, in many regions of Brazil, of the second person pronoun ‘</a:t>
            </a:r>
            <a:r>
              <a:rPr lang="en-US" baseline="0" dirty="0" err="1" smtClean="0"/>
              <a:t>tu</a:t>
            </a:r>
            <a:r>
              <a:rPr lang="en-US" baseline="0" dirty="0" smtClean="0"/>
              <a:t>’. From the 19</a:t>
            </a:r>
            <a:r>
              <a:rPr lang="en-US" baseline="30000" dirty="0" smtClean="0"/>
              <a:t>th</a:t>
            </a:r>
            <a:r>
              <a:rPr lang="en-US" baseline="0" dirty="0" smtClean="0"/>
              <a:t> century on, in the parts of Brazil where </a:t>
            </a:r>
            <a:r>
              <a:rPr lang="en-US" baseline="0" dirty="0" err="1" smtClean="0"/>
              <a:t>você</a:t>
            </a:r>
            <a:r>
              <a:rPr lang="en-US" baseline="0" dirty="0" smtClean="0"/>
              <a:t> is used in competition with </a:t>
            </a:r>
            <a:r>
              <a:rPr lang="en-US" baseline="0" dirty="0" err="1" smtClean="0"/>
              <a:t>tu</a:t>
            </a:r>
            <a:r>
              <a:rPr lang="en-US" baseline="0" dirty="0" smtClean="0"/>
              <a:t>, or in complete substitution of </a:t>
            </a:r>
            <a:r>
              <a:rPr lang="en-US" baseline="0" dirty="0" err="1" smtClean="0"/>
              <a:t>tu</a:t>
            </a:r>
            <a:r>
              <a:rPr lang="en-US" baseline="0" dirty="0" smtClean="0"/>
              <a:t>, in subject position,  </a:t>
            </a:r>
            <a:r>
              <a:rPr lang="en-US" baseline="0" dirty="0" err="1" smtClean="0"/>
              <a:t>te</a:t>
            </a:r>
            <a:r>
              <a:rPr lang="en-US" baseline="0" dirty="0" smtClean="0"/>
              <a:t> and </a:t>
            </a:r>
            <a:r>
              <a:rPr lang="en-US" baseline="0" dirty="0" err="1" smtClean="0"/>
              <a:t>você</a:t>
            </a:r>
            <a:r>
              <a:rPr lang="en-US" baseline="0" dirty="0" smtClean="0"/>
              <a:t> are in competition for the object position. It is important to emphasize that they are functionally equivalent. 1 and 2 are examples drawn from letters written in the first half of the 20</a:t>
            </a:r>
            <a:r>
              <a:rPr lang="en-US" baseline="30000" dirty="0" smtClean="0"/>
              <a:t>th</a:t>
            </a:r>
            <a:r>
              <a:rPr lang="en-US" baseline="0" dirty="0" smtClean="0"/>
              <a:t> century. 3 and 4 are from a 21</a:t>
            </a:r>
            <a:r>
              <a:rPr lang="en-US" baseline="30000" dirty="0" smtClean="0"/>
              <a:t>st</a:t>
            </a:r>
            <a:r>
              <a:rPr lang="en-US" baseline="0" dirty="0" smtClean="0"/>
              <a:t> century corpus of movies screenplays.  In 3, we see that </a:t>
            </a:r>
            <a:r>
              <a:rPr lang="en-US" baseline="0" dirty="0" err="1" smtClean="0"/>
              <a:t>você</a:t>
            </a:r>
            <a:r>
              <a:rPr lang="en-US" baseline="0" dirty="0" smtClean="0"/>
              <a:t> in subject position co-exists with </a:t>
            </a:r>
            <a:r>
              <a:rPr lang="en-US" baseline="0" dirty="0" err="1" smtClean="0"/>
              <a:t>te</a:t>
            </a:r>
            <a:r>
              <a:rPr lang="en-US" baseline="0" dirty="0" smtClean="0"/>
              <a:t> in object position. Comparing 3 and 4, we see that </a:t>
            </a:r>
            <a:r>
              <a:rPr lang="en-US" baseline="0" dirty="0" err="1" smtClean="0"/>
              <a:t>você</a:t>
            </a:r>
            <a:r>
              <a:rPr lang="en-US" baseline="0" dirty="0" smtClean="0"/>
              <a:t> can appear either in subject or in object position.</a:t>
            </a:r>
            <a:endParaRPr lang="en-US" dirty="0"/>
          </a:p>
        </p:txBody>
      </p:sp>
      <p:sp>
        <p:nvSpPr>
          <p:cNvPr id="4" name="Slide Number Placeholder 3"/>
          <p:cNvSpPr>
            <a:spLocks noGrp="1"/>
          </p:cNvSpPr>
          <p:nvPr>
            <p:ph type="sldNum" sz="quarter" idx="10"/>
          </p:nvPr>
        </p:nvSpPr>
        <p:spPr/>
        <p:txBody>
          <a:bodyPr/>
          <a:lstStyle/>
          <a:p>
            <a:fld id="{4EDE2215-87F1-7F4F-A804-98A045F0295D}" type="slidenum">
              <a:rPr lang="en-US" smtClean="0"/>
              <a:pPr/>
              <a:t>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table, we see that from the beginning to the end of the 20</a:t>
            </a:r>
            <a:r>
              <a:rPr lang="en-US" baseline="30000" dirty="0" smtClean="0"/>
              <a:t>th</a:t>
            </a:r>
            <a:r>
              <a:rPr lang="en-US" baseline="0" dirty="0" smtClean="0"/>
              <a:t> century  there is a increasing use of the tonic pronoun </a:t>
            </a:r>
            <a:r>
              <a:rPr lang="en-US" baseline="0" dirty="0" err="1" smtClean="0"/>
              <a:t>você</a:t>
            </a:r>
            <a:r>
              <a:rPr lang="en-US" baseline="0" dirty="0" smtClean="0"/>
              <a:t> in object position.</a:t>
            </a:r>
            <a:endParaRPr lang="en-US" dirty="0"/>
          </a:p>
        </p:txBody>
      </p:sp>
      <p:sp>
        <p:nvSpPr>
          <p:cNvPr id="4" name="Slide Number Placeholder 3"/>
          <p:cNvSpPr>
            <a:spLocks noGrp="1"/>
          </p:cNvSpPr>
          <p:nvPr>
            <p:ph type="sldNum" sz="quarter" idx="10"/>
          </p:nvPr>
        </p:nvSpPr>
        <p:spPr/>
        <p:txBody>
          <a:bodyPr/>
          <a:lstStyle/>
          <a:p>
            <a:fld id="{4EDE2215-87F1-7F4F-A804-98A045F0295D}" type="slidenum">
              <a:rPr lang="en-US" smtClean="0"/>
              <a:pPr/>
              <a:t>22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when</a:t>
            </a:r>
            <a:r>
              <a:rPr lang="en-US" baseline="0" dirty="0" smtClean="0"/>
              <a:t> we look at the situation today, it seems that the 2</a:t>
            </a:r>
            <a:r>
              <a:rPr lang="en-US" baseline="30000" dirty="0" smtClean="0"/>
              <a:t>nd</a:t>
            </a:r>
            <a:r>
              <a:rPr lang="en-US" baseline="0" dirty="0" smtClean="0"/>
              <a:t> person clitic </a:t>
            </a:r>
            <a:r>
              <a:rPr lang="en-US" baseline="0" dirty="0" err="1" smtClean="0"/>
              <a:t>te</a:t>
            </a:r>
            <a:r>
              <a:rPr lang="en-US" baseline="0" dirty="0" smtClean="0"/>
              <a:t> resists, and even reverts the tendency. Salvador is a special case because it has two different clitics for direct objects, the formerly 3</a:t>
            </a:r>
            <a:r>
              <a:rPr lang="en-US" baseline="30000" dirty="0" smtClean="0"/>
              <a:t>rd</a:t>
            </a:r>
            <a:r>
              <a:rPr lang="en-US" baseline="0" dirty="0" smtClean="0"/>
              <a:t> person clitic </a:t>
            </a:r>
            <a:r>
              <a:rPr lang="en-US" baseline="0" dirty="0" err="1" smtClean="0"/>
              <a:t>lhe</a:t>
            </a:r>
            <a:r>
              <a:rPr lang="en-US" baseline="0" dirty="0" smtClean="0"/>
              <a:t> (which also appears in other regions, but much more marginally). If we look at Rio, and São Paulo in the corpus of movies, we see that the frequency of the second person clitic </a:t>
            </a:r>
            <a:r>
              <a:rPr lang="en-US" baseline="0" dirty="0" err="1" smtClean="0"/>
              <a:t>te</a:t>
            </a:r>
            <a:r>
              <a:rPr lang="en-US" baseline="0" dirty="0" smtClean="0"/>
              <a:t> is around 80%.</a:t>
            </a:r>
            <a:endParaRPr lang="en-US" dirty="0"/>
          </a:p>
        </p:txBody>
      </p:sp>
      <p:sp>
        <p:nvSpPr>
          <p:cNvPr id="4" name="Slide Number Placeholder 3"/>
          <p:cNvSpPr>
            <a:spLocks noGrp="1"/>
          </p:cNvSpPr>
          <p:nvPr>
            <p:ph type="sldNum" sz="quarter" idx="10"/>
          </p:nvPr>
        </p:nvSpPr>
        <p:spPr/>
        <p:txBody>
          <a:bodyPr/>
          <a:lstStyle/>
          <a:p>
            <a:fld id="{4EDE2215-87F1-7F4F-A804-98A045F0295D}" type="slidenum">
              <a:rPr lang="en-US" smtClean="0"/>
              <a:pPr/>
              <a:t>23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Too bad he is not here!</a:t>
            </a:r>
            <a:endParaRPr lang="en-US" dirty="0"/>
          </a:p>
        </p:txBody>
      </p:sp>
      <p:sp>
        <p:nvSpPr>
          <p:cNvPr id="4" name="Slide Number Placeholder 3"/>
          <p:cNvSpPr>
            <a:spLocks noGrp="1"/>
          </p:cNvSpPr>
          <p:nvPr>
            <p:ph type="sldNum" sz="quarter" idx="10"/>
          </p:nvPr>
        </p:nvSpPr>
        <p:spPr/>
        <p:txBody>
          <a:bodyPr/>
          <a:lstStyle/>
          <a:p>
            <a:fld id="{4EDE2215-87F1-7F4F-A804-98A045F0295D}"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8348" y="1371600"/>
            <a:ext cx="8147304" cy="1344168"/>
          </a:xfrm>
        </p:spPr>
        <p:txBody>
          <a:bodyPr vert="horz" lIns="91440" tIns="45720" rIns="91440" bIns="45720" rtlCol="0" anchor="b" anchorCtr="0">
            <a:normAutofit/>
            <a:scene3d>
              <a:camera prst="orthographicFront"/>
              <a:lightRig rig="threePt" dir="t">
                <a:rot lat="0" lon="0" rev="10800000"/>
              </a:lightRig>
            </a:scene3d>
            <a:sp3d extrusionH="57150">
              <a:bevelT w="38100" h="38100" prst="relaxedInset"/>
              <a:bevelB w="38100" h="38100" prst="relaxedInset"/>
            </a:sp3d>
          </a:bodyPr>
          <a:lstStyle>
            <a:lvl1pPr algn="ctr" defTabSz="914400" rtl="0" eaLnBrk="1" latinLnBrk="0" hangingPunct="1">
              <a:lnSpc>
                <a:spcPts val="6400"/>
              </a:lnSpc>
              <a:spcBef>
                <a:spcPct val="0"/>
              </a:spcBef>
              <a:buNone/>
              <a:defRPr sz="6000" kern="1200">
                <a:solidFill>
                  <a:schemeClr val="bg1"/>
                </a:solidFill>
                <a:effectLst>
                  <a:outerShdw blurRad="25400" dist="19050" dir="4200000" algn="ctr" rotWithShape="0">
                    <a:schemeClr val="tx1">
                      <a:alpha val="40000"/>
                    </a:schemeClr>
                  </a:outerShdw>
                </a:effectLst>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498348" y="2715767"/>
            <a:ext cx="8147304" cy="667512"/>
          </a:xfrm>
        </p:spPr>
        <p:txBody>
          <a:bodyPr vert="horz" lIns="91440" tIns="45720" rIns="91440" bIns="45720" rtlCol="0">
            <a:normAutofit/>
            <a:scene3d>
              <a:camera prst="orthographicFront"/>
              <a:lightRig rig="threePt" dir="t"/>
            </a:scene3d>
            <a:sp3d extrusionH="57150">
              <a:bevelT w="38100" h="38100" prst="relaxedInset"/>
              <a:bevelB w="38100" h="38100" prst="relaxedInset"/>
            </a:sp3d>
          </a:bodyPr>
          <a:lstStyle>
            <a:lvl1pPr marL="0" indent="0" algn="ctr" defTabSz="914400" rtl="0" eaLnBrk="1" latinLnBrk="0" hangingPunct="1">
              <a:spcBef>
                <a:spcPts val="0"/>
              </a:spcBef>
              <a:buClr>
                <a:schemeClr val="tx1">
                  <a:lumMod val="75000"/>
                  <a:lumOff val="25000"/>
                </a:schemeClr>
              </a:buClr>
              <a:buSzPct val="75000"/>
              <a:buFont typeface="Wingdings 2" pitchFamily="18" charset="2"/>
              <a:buNone/>
              <a:defRPr sz="2200" b="0" kern="1200" baseline="0">
                <a:solidFill>
                  <a:schemeClr val="bg1"/>
                </a:solidFill>
                <a:effectLst>
                  <a:outerShdw blurRad="25400" dist="25400" dir="4200000" algn="ctr" rotWithShape="0">
                    <a:schemeClr val="tx1">
                      <a:alpha val="4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vert="horz" lIns="91440" tIns="45720" rIns="91440" bIns="45720" rtlCol="0" anchor="ctr"/>
          <a:lstStyle>
            <a:lvl1pPr marL="0" algn="l"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CACA1299-E90D-8F48-A612-7131635A0C18}" type="datetime1">
              <a:rPr lang="fr-FR" smtClean="0"/>
              <a:pPr/>
              <a:t>6/28/16</a:t>
            </a:fld>
            <a:endParaRPr lang="en-US"/>
          </a:p>
        </p:txBody>
      </p:sp>
      <p:sp>
        <p:nvSpPr>
          <p:cNvPr id="5" name="Footer Placeholder 4"/>
          <p:cNvSpPr>
            <a:spLocks noGrp="1"/>
          </p:cNvSpPr>
          <p:nvPr>
            <p:ph type="ftr" sz="quarter" idx="11"/>
          </p:nvPr>
        </p:nvSpPr>
        <p:spPr/>
        <p:txBody>
          <a:bodyPr vert="horz" lIns="91440" tIns="45720" rIns="91440" bIns="45720" rtlCol="0" anchor="ctr"/>
          <a:lstStyle>
            <a:lvl1pPr marL="0" algn="ct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r>
              <a:rPr lang="en-US" smtClean="0"/>
              <a:t>DiaStab, UGhent, 28-06-2016</a:t>
            </a:r>
            <a:endParaRPr lang="en-US"/>
          </a:p>
        </p:txBody>
      </p:sp>
      <p:sp>
        <p:nvSpPr>
          <p:cNvPr id="6" name="Slide Number Placeholder 5"/>
          <p:cNvSpPr>
            <a:spLocks noGrp="1"/>
          </p:cNvSpPr>
          <p:nvPr>
            <p:ph type="sldNum" sz="quarter" idx="12"/>
          </p:nvPr>
        </p:nvSpPr>
        <p:spPr/>
        <p:txBody>
          <a:bodyPr vert="horz" lIns="91440" tIns="45720" rIns="91440" bIns="45720" rtlCol="0" anchor="ctr"/>
          <a:lstStyle>
            <a:lvl1pPr marL="0" algn="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076629CB-7937-4506-A327-ACF88B95BB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7540" y="416859"/>
            <a:ext cx="3840480" cy="1994647"/>
          </a:xfrm>
        </p:spPr>
        <p:txBody>
          <a:bodyPr anchor="b"/>
          <a:lstStyle>
            <a:lvl1pPr algn="ctr">
              <a:defRPr sz="4400" b="0"/>
            </a:lvl1pPr>
          </a:lstStyle>
          <a:p>
            <a:r>
              <a:rPr lang="x-none" smtClean="0"/>
              <a:t>Click to edit Master title style</a:t>
            </a:r>
            <a:endParaRPr/>
          </a:p>
        </p:txBody>
      </p:sp>
      <p:sp>
        <p:nvSpPr>
          <p:cNvPr id="4" name="Text Placeholder 3"/>
          <p:cNvSpPr>
            <a:spLocks noGrp="1"/>
          </p:cNvSpPr>
          <p:nvPr>
            <p:ph type="body" sz="half" idx="2"/>
          </p:nvPr>
        </p:nvSpPr>
        <p:spPr>
          <a:xfrm>
            <a:off x="497540" y="2438400"/>
            <a:ext cx="3840480" cy="3316942"/>
          </a:xfrm>
        </p:spPr>
        <p:txBody>
          <a:bodyPr>
            <a:normAutofit/>
          </a:bodyPr>
          <a:lstStyle>
            <a:lvl1pPr marL="0" indent="0" algn="ctr">
              <a:spcBef>
                <a:spcPts val="6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2166E9E-E8D1-1945-B7E3-BB279D560402}" type="datetime1">
              <a:rPr lang="fr-FR" smtClean="0"/>
              <a:pPr/>
              <a:t>6/28/16</a:t>
            </a:fld>
            <a:endParaRPr lang="en-US"/>
          </a:p>
        </p:txBody>
      </p:sp>
      <p:sp>
        <p:nvSpPr>
          <p:cNvPr id="6" name="Footer Placeholder 5"/>
          <p:cNvSpPr>
            <a:spLocks noGrp="1"/>
          </p:cNvSpPr>
          <p:nvPr>
            <p:ph type="ftr" sz="quarter" idx="11"/>
          </p:nvPr>
        </p:nvSpPr>
        <p:spPr/>
        <p:txBody>
          <a:bodyPr/>
          <a:lstStyle/>
          <a:p>
            <a:r>
              <a:rPr lang="en-US" smtClean="0"/>
              <a:t>DiaStab, UGhent, 28-06-2016</a:t>
            </a:r>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pPr/>
              <a:t>‹#›</a:t>
            </a:fld>
            <a:endParaRPr lang="en-US"/>
          </a:p>
        </p:txBody>
      </p:sp>
      <p:sp>
        <p:nvSpPr>
          <p:cNvPr id="8" name="Picture Placeholder 2"/>
          <p:cNvSpPr>
            <a:spLocks noGrp="1"/>
          </p:cNvSpPr>
          <p:nvPr>
            <p:ph type="pic" idx="1"/>
          </p:nvPr>
        </p:nvSpPr>
        <p:spPr>
          <a:xfrm>
            <a:off x="4805045" y="430306"/>
            <a:ext cx="3840480" cy="5432612"/>
          </a:xfrm>
          <a:solidFill>
            <a:schemeClr val="bg1">
              <a:lumMod val="85000"/>
            </a:schemeClr>
          </a:solidFill>
          <a:ln w="127000" cap="sq">
            <a:solidFill>
              <a:schemeClr val="bg1"/>
            </a:solidFill>
            <a:miter lim="800000"/>
          </a:ln>
          <a:effectLst>
            <a:outerShdw blurRad="76200" dist="12700" dir="5400000" sx="100500" sy="100500" rotWithShape="0">
              <a:prstClr val="black">
                <a:alpha val="30000"/>
              </a:prstClr>
            </a:outerShdw>
          </a:effectLst>
          <a:scene3d>
            <a:camera prst="orthographicFront"/>
            <a:lightRig rig="threePt" dir="t"/>
          </a:scene3d>
          <a:sp3d extrusionH="50800">
            <a:extrusionClr>
              <a:schemeClr val="tx1"/>
            </a:extrusionClr>
            <a:contourClr>
              <a:schemeClr val="tx1"/>
            </a:contourClr>
          </a:sp3d>
        </p:spPr>
        <p:txBody>
          <a:bodyPr vert="horz" lIns="91440" tIns="45720" rIns="91440" bIns="45720" rtlCol="0">
            <a:normAutofit/>
          </a:bodyPr>
          <a:lstStyle>
            <a:lvl1pPr marL="457200" indent="-457200" algn="l" defTabSz="914400" rtl="0" eaLnBrk="1" latinLnBrk="0" hangingPunct="1">
              <a:spcBef>
                <a:spcPts val="2000"/>
              </a:spcBef>
              <a:buClr>
                <a:schemeClr val="accent2">
                  <a:lumMod val="50000"/>
                  <a:lumOff val="50000"/>
                </a:schemeClr>
              </a:buClr>
              <a:buSzPct val="75000"/>
              <a:buFont typeface="Wingdings 2" pitchFamily="18" charset="2"/>
              <a:buNone/>
              <a:defRPr sz="2200" kern="1200">
                <a:solidFill>
                  <a:schemeClr val="tx1">
                    <a:lumMod val="75000"/>
                    <a:lumOff val="2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7pPr marL="2743200" indent="-457200">
              <a:defRPr/>
            </a:lvl7pPr>
            <a:lvl8pPr marL="2743200" indent="-457200">
              <a:defRPr/>
            </a:lvl8pPr>
            <a:lvl9pPr marL="2743200" indent="-457200">
              <a:defRPr/>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791DEF5D-F8EC-0E41-B979-BEB243D627B8}" type="datetime1">
              <a:rPr lang="fr-FR" smtClean="0"/>
              <a:pPr/>
              <a:t>6/28/16</a:t>
            </a:fld>
            <a:endParaRPr lang="en-US"/>
          </a:p>
        </p:txBody>
      </p:sp>
      <p:sp>
        <p:nvSpPr>
          <p:cNvPr id="5" name="Footer Placeholder 4"/>
          <p:cNvSpPr>
            <a:spLocks noGrp="1"/>
          </p:cNvSpPr>
          <p:nvPr>
            <p:ph type="ftr" sz="quarter" idx="11"/>
          </p:nvPr>
        </p:nvSpPr>
        <p:spPr/>
        <p:txBody>
          <a:bodyPr/>
          <a:lstStyle/>
          <a:p>
            <a:r>
              <a:rPr lang="en-US" smtClean="0"/>
              <a:t>DiaStab, UGhent, 28-06-2016</a:t>
            </a:r>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1412" y="417513"/>
            <a:ext cx="1600200" cy="570865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11174" y="417513"/>
            <a:ext cx="6499225" cy="570865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3F5E3AFF-8279-554F-B6B1-65EEEEF56912}" type="datetime1">
              <a:rPr lang="fr-FR" smtClean="0"/>
              <a:pPr/>
              <a:t>6/28/16</a:t>
            </a:fld>
            <a:endParaRPr lang="en-US"/>
          </a:p>
        </p:txBody>
      </p:sp>
      <p:sp>
        <p:nvSpPr>
          <p:cNvPr id="5" name="Footer Placeholder 4"/>
          <p:cNvSpPr>
            <a:spLocks noGrp="1"/>
          </p:cNvSpPr>
          <p:nvPr>
            <p:ph type="ftr" sz="quarter" idx="11"/>
          </p:nvPr>
        </p:nvSpPr>
        <p:spPr/>
        <p:txBody>
          <a:bodyPr/>
          <a:lstStyle/>
          <a:p>
            <a:r>
              <a:rPr lang="en-US" smtClean="0"/>
              <a:t>DiaStab, UGhent, 28-06-2016</a:t>
            </a:r>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vert="horz" lIns="91440" tIns="45720" rIns="91440" bIns="45720" rtlCol="0" anchor="ctr"/>
          <a:lstStyle>
            <a:lvl1pPr marL="0" algn="l"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569FC2DD-F441-FC4A-95C3-99FF238BA5DE}" type="datetime1">
              <a:rPr lang="fr-FR" smtClean="0"/>
              <a:pPr/>
              <a:t>6/28/16</a:t>
            </a:fld>
            <a:endParaRPr lang="en-US"/>
          </a:p>
        </p:txBody>
      </p:sp>
      <p:sp>
        <p:nvSpPr>
          <p:cNvPr id="4" name="Footer Placeholder 3"/>
          <p:cNvSpPr>
            <a:spLocks noGrp="1"/>
          </p:cNvSpPr>
          <p:nvPr>
            <p:ph type="ftr" sz="quarter" idx="11"/>
          </p:nvPr>
        </p:nvSpPr>
        <p:spPr/>
        <p:txBody>
          <a:bodyPr vert="horz" lIns="91440" tIns="45720" rIns="91440" bIns="45720" rtlCol="0" anchor="ctr"/>
          <a:lstStyle>
            <a:lvl1pPr marL="0" algn="ct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r>
              <a:rPr lang="en-US" smtClean="0"/>
              <a:t>DiaStab, UGhent, 28-06-2016</a:t>
            </a:r>
            <a:endParaRPr lang="en-US"/>
          </a:p>
        </p:txBody>
      </p:sp>
      <p:sp>
        <p:nvSpPr>
          <p:cNvPr id="5" name="Slide Number Placeholder 4"/>
          <p:cNvSpPr>
            <a:spLocks noGrp="1"/>
          </p:cNvSpPr>
          <p:nvPr>
            <p:ph type="sldNum" sz="quarter" idx="12"/>
          </p:nvPr>
        </p:nvSpPr>
        <p:spPr/>
        <p:txBody>
          <a:bodyPr vert="horz" lIns="91440" tIns="45720" rIns="91440" bIns="45720" rtlCol="0" anchor="ctr"/>
          <a:lstStyle>
            <a:lvl1pPr marL="0" algn="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076629CB-7937-4506-A327-ACF88B95BB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F4F27C2D-AD17-1E49-B675-9A86C2BF0FB8}" type="datetime1">
              <a:rPr lang="fr-FR" smtClean="0"/>
              <a:pPr/>
              <a:t>6/28/16</a:t>
            </a:fld>
            <a:endParaRPr lang="en-US"/>
          </a:p>
        </p:txBody>
      </p:sp>
      <p:sp>
        <p:nvSpPr>
          <p:cNvPr id="5" name="Footer Placeholder 4"/>
          <p:cNvSpPr>
            <a:spLocks noGrp="1"/>
          </p:cNvSpPr>
          <p:nvPr>
            <p:ph type="ftr" sz="quarter" idx="11"/>
          </p:nvPr>
        </p:nvSpPr>
        <p:spPr/>
        <p:txBody>
          <a:bodyPr/>
          <a:lstStyle/>
          <a:p>
            <a:r>
              <a:rPr lang="en-US" smtClean="0"/>
              <a:t>DiaStab, UGhent, 28-06-2016</a:t>
            </a:r>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498475" y="4343398"/>
            <a:ext cx="8147049" cy="1346013"/>
          </a:xfrm>
        </p:spPr>
        <p:txBody>
          <a:bodyPr>
            <a:normAutofit/>
            <a:scene3d>
              <a:camera prst="orthographicFront"/>
              <a:lightRig rig="threePt" dir="t">
                <a:rot lat="0" lon="0" rev="10800000"/>
              </a:lightRig>
            </a:scene3d>
            <a:sp3d extrusionH="57150">
              <a:bevelT w="38100" h="38100" prst="relaxedInset"/>
              <a:bevelB w="38100" h="38100" prst="relaxedInset"/>
            </a:sp3d>
          </a:bodyPr>
          <a:lstStyle>
            <a:lvl1pPr>
              <a:lnSpc>
                <a:spcPts val="6400"/>
              </a:lnSpc>
              <a:defRPr sz="6000">
                <a:solidFill>
                  <a:schemeClr val="bg1"/>
                </a:solidFill>
                <a:effectLst>
                  <a:outerShdw blurRad="25400" dist="19050" dir="4200000" algn="ctr" rotWithShape="0">
                    <a:schemeClr val="tx1">
                      <a:alpha val="40000"/>
                    </a:schemeClr>
                  </a:outerShdw>
                </a:effectLst>
              </a:defRPr>
            </a:lvl1pPr>
          </a:lstStyle>
          <a:p>
            <a:r>
              <a:rPr lang="x-none" smtClean="0"/>
              <a:t>Click to edit Master title style</a:t>
            </a:r>
            <a:endParaRPr/>
          </a:p>
        </p:txBody>
      </p:sp>
      <p:sp>
        <p:nvSpPr>
          <p:cNvPr id="3" name="Subtitle 2"/>
          <p:cNvSpPr>
            <a:spLocks noGrp="1"/>
          </p:cNvSpPr>
          <p:nvPr>
            <p:ph type="subTitle" idx="1"/>
          </p:nvPr>
        </p:nvSpPr>
        <p:spPr>
          <a:xfrm>
            <a:off x="498475" y="5688105"/>
            <a:ext cx="8147050" cy="663387"/>
          </a:xfrm>
        </p:spPr>
        <p:txBody>
          <a:bodyPr>
            <a:scene3d>
              <a:camera prst="orthographicFront"/>
              <a:lightRig rig="threePt" dir="t"/>
            </a:scene3d>
            <a:sp3d extrusionH="57150">
              <a:bevelT w="38100" h="38100" prst="relaxedInset"/>
              <a:bevelB w="38100" h="38100" prst="relaxedInset"/>
            </a:sp3d>
          </a:bodyPr>
          <a:lstStyle>
            <a:lvl1pPr marL="0" indent="0" algn="ctr">
              <a:spcBef>
                <a:spcPts val="0"/>
              </a:spcBef>
              <a:buNone/>
              <a:defRPr b="0" baseline="0">
                <a:solidFill>
                  <a:schemeClr val="bg1"/>
                </a:solidFill>
                <a:effectLst>
                  <a:outerShdw blurRad="25400" dist="25400" dir="4200000" algn="ctr"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fld id="{60CB5BBE-BBE9-D34D-9CAE-9B779A0564EA}" type="datetime1">
              <a:rPr lang="fr-FR" smtClean="0"/>
              <a:pPr/>
              <a:t>6/28/16</a:t>
            </a:fld>
            <a:endParaRPr lang="en-US"/>
          </a:p>
        </p:txBody>
      </p:sp>
      <p:sp>
        <p:nvSpPr>
          <p:cNvPr id="5" name="Footer Placeholder 4"/>
          <p:cNvSpPr>
            <a:spLocks noGrp="1"/>
          </p:cNvSpPr>
          <p:nvPr>
            <p:ph type="ftr" sz="quarter" idx="11"/>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r>
              <a:rPr lang="en-US" smtClean="0"/>
              <a:t>DiaStab, UGhent, 28-06-2016</a:t>
            </a:r>
            <a:endParaRPr lang="en-US"/>
          </a:p>
        </p:txBody>
      </p:sp>
      <p:sp>
        <p:nvSpPr>
          <p:cNvPr id="6" name="Slide Number Placeholder 5"/>
          <p:cNvSpPr>
            <a:spLocks noGrp="1"/>
          </p:cNvSpPr>
          <p:nvPr>
            <p:ph type="sldNum" sz="quarter" idx="12"/>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fld id="{076629CB-7937-4506-A327-ACF88B95BB03}" type="slidenum">
              <a:rPr lang="en-US" smtClean="0"/>
              <a:pPr/>
              <a:t>‹#›</a:t>
            </a:fld>
            <a:endParaRPr lang="en-US"/>
          </a:p>
        </p:txBody>
      </p:sp>
      <p:sp>
        <p:nvSpPr>
          <p:cNvPr id="8" name="Picture Placeholder 7"/>
          <p:cNvSpPr>
            <a:spLocks noGrp="1"/>
          </p:cNvSpPr>
          <p:nvPr>
            <p:ph type="pic" sz="quarter" idx="13"/>
          </p:nvPr>
        </p:nvSpPr>
        <p:spPr>
          <a:xfrm>
            <a:off x="1981200" y="685800"/>
            <a:ext cx="5181600" cy="3352800"/>
          </a:xfrm>
          <a:solidFill>
            <a:schemeClr val="tx1">
              <a:lumMod val="75000"/>
            </a:schemeClr>
          </a:solidFill>
          <a:ln w="127000" cap="sq">
            <a:solidFill>
              <a:schemeClr val="tx1"/>
            </a:solidFill>
            <a:miter lim="800000"/>
          </a:ln>
          <a:effectLst>
            <a:outerShdw blurRad="63500" sx="101000" sy="101000" algn="ctr" rotWithShape="0">
              <a:schemeClr val="bg2">
                <a:lumMod val="20000"/>
                <a:lumOff val="80000"/>
                <a:alpha val="40000"/>
              </a:schemeClr>
            </a:outerShdw>
          </a:effectLst>
          <a:scene3d>
            <a:camera prst="orthographicFront"/>
            <a:lightRig rig="twoPt" dir="t">
              <a:rot lat="0" lon="0" rev="9000000"/>
            </a:lightRig>
          </a:scene3d>
          <a:sp3d prstMaterial="matte">
            <a:bevelT w="12700" prst="relaxedInset"/>
            <a:bevelB w="38100" h="127000" prst="relaxedInset"/>
            <a:extrusionClr>
              <a:schemeClr val="tx1"/>
            </a:extrusionClr>
            <a:contourClr>
              <a:schemeClr val="tx1"/>
            </a:contourClr>
          </a:sp3d>
        </p:spPr>
        <p:txBody>
          <a:bodyPr/>
          <a:lstStyle>
            <a:lvl1pPr>
              <a:buNone/>
              <a:defRPr/>
            </a:lvl1pPr>
          </a:lstStyle>
          <a:p>
            <a:r>
              <a:rPr lang="x-none" smtClean="0"/>
              <a:t>Drag picture to placeholder or click icon to add</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8475" y="1774826"/>
            <a:ext cx="8147050" cy="1873250"/>
          </a:xfrm>
        </p:spPr>
        <p:txBody>
          <a:bodyPr anchor="b" anchorCtr="0"/>
          <a:lstStyle>
            <a:lvl1pPr algn="ctr">
              <a:defRPr sz="6000" b="0" cap="none" baseline="0"/>
            </a:lvl1pPr>
          </a:lstStyle>
          <a:p>
            <a:r>
              <a:rPr lang="x-none" smtClean="0"/>
              <a:t>Click to edit Master title style</a:t>
            </a:r>
            <a:endParaRPr/>
          </a:p>
        </p:txBody>
      </p:sp>
      <p:sp>
        <p:nvSpPr>
          <p:cNvPr id="3" name="Text Placeholder 2"/>
          <p:cNvSpPr>
            <a:spLocks noGrp="1"/>
          </p:cNvSpPr>
          <p:nvPr>
            <p:ph type="body" idx="1"/>
          </p:nvPr>
        </p:nvSpPr>
        <p:spPr>
          <a:xfrm>
            <a:off x="498475" y="3654519"/>
            <a:ext cx="8147050" cy="1500187"/>
          </a:xfrm>
        </p:spPr>
        <p:txBody>
          <a:bodyPr anchor="t" anchorCtr="0">
            <a:normAutofit/>
          </a:bodyPr>
          <a:lstStyle>
            <a:lvl1pPr marL="0" indent="0" algn="ctr">
              <a:spcBef>
                <a:spcPts val="0"/>
              </a:spcBef>
              <a:buNone/>
              <a:defRPr sz="22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8B7A3A62-9434-B94A-B434-E944DE6DB6AE}" type="datetime1">
              <a:rPr lang="fr-FR" smtClean="0"/>
              <a:pPr/>
              <a:t>6/28/16</a:t>
            </a:fld>
            <a:endParaRPr lang="en-US"/>
          </a:p>
        </p:txBody>
      </p:sp>
      <p:sp>
        <p:nvSpPr>
          <p:cNvPr id="5" name="Footer Placeholder 4"/>
          <p:cNvSpPr>
            <a:spLocks noGrp="1"/>
          </p:cNvSpPr>
          <p:nvPr>
            <p:ph type="ftr" sz="quarter" idx="11"/>
          </p:nvPr>
        </p:nvSpPr>
        <p:spPr/>
        <p:txBody>
          <a:bodyPr/>
          <a:lstStyle/>
          <a:p>
            <a:r>
              <a:rPr lang="en-US" smtClean="0"/>
              <a:t>DiaStab, UGhent, 28-06-2016</a:t>
            </a:r>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1452283"/>
          </a:xfrm>
        </p:spPr>
        <p:txBody>
          <a:bodyPr/>
          <a:lstStyle/>
          <a:p>
            <a:r>
              <a:rPr lang="x-none" smtClean="0"/>
              <a:t>Click to edit Master title style</a:t>
            </a:r>
            <a:endParaRPr/>
          </a:p>
        </p:txBody>
      </p:sp>
      <p:sp>
        <p:nvSpPr>
          <p:cNvPr id="3" name="Content Placeholder 2"/>
          <p:cNvSpPr>
            <a:spLocks noGrp="1"/>
          </p:cNvSpPr>
          <p:nvPr>
            <p:ph sz="half" idx="1"/>
          </p:nvPr>
        </p:nvSpPr>
        <p:spPr>
          <a:xfrm>
            <a:off x="498475" y="1762125"/>
            <a:ext cx="3840480" cy="4364038"/>
          </a:xfrm>
        </p:spPr>
        <p:txBody>
          <a:bodyPr>
            <a:normAutofit/>
          </a:bodyPr>
          <a:lstStyle>
            <a:lvl1pPr>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805046" y="1762125"/>
            <a:ext cx="3840480" cy="4364038"/>
          </a:xfrm>
        </p:spPr>
        <p:txBody>
          <a:bodyPr>
            <a:normAutofit/>
          </a:bodyPr>
          <a:lstStyle>
            <a:lvl1pPr>
              <a:defRPr sz="2000"/>
            </a:lvl1pPr>
            <a:lvl2pPr>
              <a:defRPr sz="1800"/>
            </a:lvl2pPr>
            <a:lvl3pPr>
              <a:defRPr sz="1800"/>
            </a:lvl3pPr>
            <a:lvl4pPr>
              <a:defRPr sz="1800"/>
            </a:lvl4pPr>
            <a:lvl5pPr marL="2290763" indent="-461963">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239EEA00-59B8-8643-9A3D-AD41690EA822}" type="datetime1">
              <a:rPr lang="fr-FR" smtClean="0"/>
              <a:pPr/>
              <a:t>6/28/16</a:t>
            </a:fld>
            <a:endParaRPr lang="en-US"/>
          </a:p>
        </p:txBody>
      </p:sp>
      <p:sp>
        <p:nvSpPr>
          <p:cNvPr id="6" name="Footer Placeholder 5"/>
          <p:cNvSpPr>
            <a:spLocks noGrp="1"/>
          </p:cNvSpPr>
          <p:nvPr>
            <p:ph type="ftr" sz="quarter" idx="11"/>
          </p:nvPr>
        </p:nvSpPr>
        <p:spPr/>
        <p:txBody>
          <a:bodyPr/>
          <a:lstStyle/>
          <a:p>
            <a:r>
              <a:rPr lang="en-US" smtClean="0"/>
              <a:t>DiaStab, UGhent, 28-06-2016</a:t>
            </a:r>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1452283"/>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498475" y="1550894"/>
            <a:ext cx="3840480" cy="715962"/>
          </a:xfrm>
        </p:spPr>
        <p:txBody>
          <a:bodyPr anchor="b"/>
          <a:lstStyle>
            <a:lvl1pPr marL="0" indent="0" algn="ctr">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98475" y="2541494"/>
            <a:ext cx="3840480" cy="3584668"/>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805046" y="1550894"/>
            <a:ext cx="3840480" cy="715962"/>
          </a:xfrm>
        </p:spPr>
        <p:txBody>
          <a:bodyPr anchor="b"/>
          <a:lstStyle>
            <a:lvl1pPr marL="0" indent="0" algn="ctr">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805046" y="2541494"/>
            <a:ext cx="3840480" cy="3584668"/>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CFB61A7C-0770-FC44-8104-BEA42D9209A0}" type="datetime1">
              <a:rPr lang="fr-FR" smtClean="0"/>
              <a:pPr/>
              <a:t>6/28/16</a:t>
            </a:fld>
            <a:endParaRPr lang="en-US"/>
          </a:p>
        </p:txBody>
      </p:sp>
      <p:sp>
        <p:nvSpPr>
          <p:cNvPr id="8" name="Footer Placeholder 7"/>
          <p:cNvSpPr>
            <a:spLocks noGrp="1"/>
          </p:cNvSpPr>
          <p:nvPr>
            <p:ph type="ftr" sz="quarter" idx="11"/>
          </p:nvPr>
        </p:nvSpPr>
        <p:spPr/>
        <p:txBody>
          <a:bodyPr/>
          <a:lstStyle/>
          <a:p>
            <a:r>
              <a:rPr lang="en-US" smtClean="0"/>
              <a:t>DiaStab, UGhent, 28-06-2016</a:t>
            </a:r>
            <a:endParaRPr lang="en-US"/>
          </a:p>
        </p:txBody>
      </p:sp>
      <p:sp>
        <p:nvSpPr>
          <p:cNvPr id="9" name="Slide Number Placeholder 8"/>
          <p:cNvSpPr>
            <a:spLocks noGrp="1"/>
          </p:cNvSpPr>
          <p:nvPr>
            <p:ph type="sldNum" sz="quarter" idx="12"/>
          </p:nvPr>
        </p:nvSpPr>
        <p:spPr/>
        <p:txBody>
          <a:bodyPr/>
          <a:lstStyle/>
          <a:p>
            <a:fld id="{076629CB-7937-4506-A327-ACF88B95BB03}" type="slidenum">
              <a:rPr lang="en-US" smtClean="0"/>
              <a:pPr/>
              <a:t>‹#›</a:t>
            </a:fld>
            <a:endParaRPr lang="en-US"/>
          </a:p>
        </p:txBody>
      </p:sp>
      <p:cxnSp>
        <p:nvCxnSpPr>
          <p:cNvPr id="11" name="Straight Connector 10"/>
          <p:cNvCxnSpPr/>
          <p:nvPr/>
        </p:nvCxnSpPr>
        <p:spPr>
          <a:xfrm>
            <a:off x="502920" y="2353235"/>
            <a:ext cx="3840480" cy="158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805045" y="2353235"/>
            <a:ext cx="3840480" cy="158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A1F6777B-339B-5440-93F9-F0CFBBD2E951}" type="datetime1">
              <a:rPr lang="fr-FR" smtClean="0"/>
              <a:pPr/>
              <a:t>6/28/16</a:t>
            </a:fld>
            <a:endParaRPr lang="en-US"/>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8F41B-69C5-4A49-B369-D542ED817BCD}" type="datetime1">
              <a:rPr lang="fr-FR" smtClean="0"/>
              <a:pPr/>
              <a:t>6/28/16</a:t>
            </a:fld>
            <a:endParaRPr lang="en-US"/>
          </a:p>
        </p:txBody>
      </p:sp>
      <p:sp>
        <p:nvSpPr>
          <p:cNvPr id="3" name="Footer Placeholder 2"/>
          <p:cNvSpPr>
            <a:spLocks noGrp="1"/>
          </p:cNvSpPr>
          <p:nvPr>
            <p:ph type="ftr" sz="quarter" idx="11"/>
          </p:nvPr>
        </p:nvSpPr>
        <p:spPr/>
        <p:txBody>
          <a:bodyPr/>
          <a:lstStyle/>
          <a:p>
            <a:r>
              <a:rPr lang="en-US" smtClean="0"/>
              <a:t>DiaStab, UGhent, 28-06-2016</a:t>
            </a:r>
            <a:endParaRPr lang="en-US"/>
          </a:p>
        </p:txBody>
      </p:sp>
      <p:sp>
        <p:nvSpPr>
          <p:cNvPr id="4" name="Slide Number Placeholder 3"/>
          <p:cNvSpPr>
            <a:spLocks noGrp="1"/>
          </p:cNvSpPr>
          <p:nvPr>
            <p:ph type="sldNum" sz="quarter" idx="12"/>
          </p:nvPr>
        </p:nvSpPr>
        <p:spPr/>
        <p:txBody>
          <a:bodyPr/>
          <a:lstStyle/>
          <a:p>
            <a:fld id="{076629CB-7937-4506-A327-ACF88B95BB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7540" y="416859"/>
            <a:ext cx="3840480" cy="1994647"/>
          </a:xfrm>
        </p:spPr>
        <p:txBody>
          <a:bodyPr anchor="b"/>
          <a:lstStyle>
            <a:lvl1pPr algn="ctr">
              <a:defRPr sz="4400" b="0"/>
            </a:lvl1pPr>
          </a:lstStyle>
          <a:p>
            <a:r>
              <a:rPr lang="x-none" smtClean="0"/>
              <a:t>Click to edit Master title style</a:t>
            </a:r>
            <a:endParaRPr/>
          </a:p>
        </p:txBody>
      </p:sp>
      <p:sp>
        <p:nvSpPr>
          <p:cNvPr id="3" name="Content Placeholder 2"/>
          <p:cNvSpPr>
            <a:spLocks noGrp="1"/>
          </p:cNvSpPr>
          <p:nvPr>
            <p:ph idx="1"/>
          </p:nvPr>
        </p:nvSpPr>
        <p:spPr>
          <a:xfrm>
            <a:off x="4792532" y="403412"/>
            <a:ext cx="3840480" cy="5722751"/>
          </a:xfrm>
        </p:spPr>
        <p:txBody>
          <a:bodyPr>
            <a:normAutofit/>
          </a:bodyPr>
          <a:lstStyle>
            <a:lvl1pPr>
              <a:defRPr sz="20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497540" y="2438400"/>
            <a:ext cx="3840480" cy="3316942"/>
          </a:xfrm>
        </p:spPr>
        <p:txBody>
          <a:bodyPr>
            <a:normAutofit/>
          </a:bodyPr>
          <a:lstStyle>
            <a:lvl1pPr marL="0" indent="0" algn="ctr">
              <a:spcBef>
                <a:spcPts val="6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E56CA227-31A6-AA4B-8E52-54626078461C}" type="datetime1">
              <a:rPr lang="fr-FR" smtClean="0"/>
              <a:pPr/>
              <a:t>6/28/16</a:t>
            </a:fld>
            <a:endParaRPr lang="en-US"/>
          </a:p>
        </p:txBody>
      </p:sp>
      <p:sp>
        <p:nvSpPr>
          <p:cNvPr id="6" name="Footer Placeholder 5"/>
          <p:cNvSpPr>
            <a:spLocks noGrp="1"/>
          </p:cNvSpPr>
          <p:nvPr>
            <p:ph type="ftr" sz="quarter" idx="11"/>
          </p:nvPr>
        </p:nvSpPr>
        <p:spPr/>
        <p:txBody>
          <a:bodyPr/>
          <a:lstStyle/>
          <a:p>
            <a:r>
              <a:rPr lang="en-US" smtClean="0"/>
              <a:t>DiaStab, UGhent, 28-06-2016</a:t>
            </a:r>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5" y="94129"/>
            <a:ext cx="8147051" cy="1452283"/>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498475" y="1761565"/>
            <a:ext cx="8147051" cy="4364598"/>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188259" y="6356350"/>
            <a:ext cx="2133600" cy="365125"/>
          </a:xfrm>
          <a:prstGeom prst="rect">
            <a:avLst/>
          </a:prstGeom>
        </p:spPr>
        <p:txBody>
          <a:bodyPr vert="horz" lIns="91440" tIns="45720" rIns="91440" bIns="45720" rtlCol="0" anchor="ctr"/>
          <a:lstStyle>
            <a:lvl1pPr algn="l">
              <a:defRPr sz="1100">
                <a:solidFill>
                  <a:schemeClr val="tx1">
                    <a:lumMod val="75000"/>
                    <a:lumOff val="25000"/>
                  </a:schemeClr>
                </a:solidFill>
              </a:defRPr>
            </a:lvl1pPr>
          </a:lstStyle>
          <a:p>
            <a:fld id="{3C263E09-91E7-7E46-8BF8-63037FB11C47}" type="datetime1">
              <a:rPr lang="fr-FR" smtClean="0"/>
              <a:pPr/>
              <a:t>6/28/16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lumMod val="75000"/>
                    <a:lumOff val="25000"/>
                  </a:schemeClr>
                </a:solidFill>
              </a:defRPr>
            </a:lvl1pPr>
          </a:lstStyle>
          <a:p>
            <a:r>
              <a:rPr lang="en-US" smtClean="0"/>
              <a:t>DiaStab, UGhent, 28-06-2016</a:t>
            </a:r>
            <a:endParaRPr lang="en-US"/>
          </a:p>
        </p:txBody>
      </p:sp>
      <p:sp>
        <p:nvSpPr>
          <p:cNvPr id="6" name="Slide Number Placeholder 5"/>
          <p:cNvSpPr>
            <a:spLocks noGrp="1"/>
          </p:cNvSpPr>
          <p:nvPr>
            <p:ph type="sldNum" sz="quarter" idx="4"/>
          </p:nvPr>
        </p:nvSpPr>
        <p:spPr>
          <a:xfrm>
            <a:off x="6817659" y="6356350"/>
            <a:ext cx="2133600" cy="365125"/>
          </a:xfrm>
          <a:prstGeom prst="rect">
            <a:avLst/>
          </a:prstGeom>
        </p:spPr>
        <p:txBody>
          <a:bodyPr vert="horz" lIns="91440" tIns="45720" rIns="91440" bIns="45720" rtlCol="0" anchor="ctr"/>
          <a:lstStyle>
            <a:lvl1pPr algn="r">
              <a:defRPr sz="1100">
                <a:solidFill>
                  <a:schemeClr val="tx1">
                    <a:lumMod val="75000"/>
                    <a:lumOff val="25000"/>
                  </a:schemeClr>
                </a:solidFill>
              </a:defRPr>
            </a:lvl1pPr>
          </a:lstStyle>
          <a:p>
            <a:fld id="{076629CB-7937-4506-A327-ACF88B95BB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ctr" defTabSz="914400" rtl="0" eaLnBrk="1" latinLnBrk="0" hangingPunct="1">
        <a:spcBef>
          <a:spcPct val="0"/>
        </a:spcBef>
        <a:buNone/>
        <a:defRPr sz="5000" kern="1200">
          <a:solidFill>
            <a:schemeClr val="tx1"/>
          </a:solidFill>
          <a:latin typeface="+mj-lt"/>
          <a:ea typeface="+mj-ea"/>
          <a:cs typeface="+mj-cs"/>
        </a:defRPr>
      </a:lvl1pPr>
    </p:titleStyle>
    <p:bodyStyle>
      <a:lvl1pPr marL="457200" indent="-457200" algn="l" defTabSz="914400" rtl="0" eaLnBrk="1" latinLnBrk="0" hangingPunct="1">
        <a:spcBef>
          <a:spcPts val="2000"/>
        </a:spcBef>
        <a:buClr>
          <a:schemeClr val="tx1">
            <a:lumMod val="75000"/>
            <a:lumOff val="25000"/>
          </a:schemeClr>
        </a:buClr>
        <a:buSzPct val="75000"/>
        <a:buFont typeface="Wingdings 2" pitchFamily="18" charset="2"/>
        <a:buChar char=""/>
        <a:defRPr sz="2200" kern="1200">
          <a:solidFill>
            <a:schemeClr val="tx1">
              <a:lumMod val="75000"/>
              <a:lumOff val="25000"/>
            </a:schemeClr>
          </a:solidFill>
          <a:latin typeface="+mn-lt"/>
          <a:ea typeface="+mn-ea"/>
          <a:cs typeface="+mn-cs"/>
        </a:defRPr>
      </a:lvl1pPr>
      <a:lvl2pPr marL="914400" indent="-457200" algn="l" defTabSz="914400" rtl="0" eaLnBrk="1" latinLnBrk="0" hangingPunct="1">
        <a:spcBef>
          <a:spcPts val="600"/>
        </a:spcBef>
        <a:buClr>
          <a:schemeClr val="tx1">
            <a:lumMod val="50000"/>
            <a:lumOff val="50000"/>
          </a:schemeClr>
        </a:buClr>
        <a:buSzPct val="75000"/>
        <a:buFont typeface="Wingdings 2" pitchFamily="18" charset="2"/>
        <a:buChar char=""/>
        <a:defRPr sz="2000" kern="1200">
          <a:solidFill>
            <a:schemeClr val="tx1">
              <a:lumMod val="75000"/>
              <a:lumOff val="25000"/>
            </a:schemeClr>
          </a:solidFill>
          <a:latin typeface="+mn-lt"/>
          <a:ea typeface="+mn-ea"/>
          <a:cs typeface="+mn-cs"/>
        </a:defRPr>
      </a:lvl2pPr>
      <a:lvl3pPr marL="1371600" indent="-457200" algn="l" defTabSz="914400" rtl="0" eaLnBrk="1" latinLnBrk="0" hangingPunct="1">
        <a:spcBef>
          <a:spcPts val="600"/>
        </a:spcBef>
        <a:buClr>
          <a:schemeClr val="tx1">
            <a:lumMod val="75000"/>
            <a:lumOff val="25000"/>
          </a:schemeClr>
        </a:buClr>
        <a:buSzPct val="75000"/>
        <a:buFont typeface="Wingdings 2" pitchFamily="18" charset="2"/>
        <a:buChar char=""/>
        <a:defRPr sz="1800" kern="1200">
          <a:solidFill>
            <a:schemeClr val="tx1">
              <a:lumMod val="75000"/>
              <a:lumOff val="25000"/>
            </a:schemeClr>
          </a:solidFill>
          <a:latin typeface="+mn-lt"/>
          <a:ea typeface="+mn-ea"/>
          <a:cs typeface="+mn-cs"/>
        </a:defRPr>
      </a:lvl3pPr>
      <a:lvl4pPr marL="1828800" indent="-457200" algn="l" defTabSz="914400" rtl="0" eaLnBrk="1" latinLnBrk="0" hangingPunct="1">
        <a:spcBef>
          <a:spcPts val="600"/>
        </a:spcBef>
        <a:buClr>
          <a:schemeClr val="tx1">
            <a:lumMod val="50000"/>
            <a:lumOff val="50000"/>
          </a:schemeClr>
        </a:buClr>
        <a:buSzPct val="75000"/>
        <a:buFont typeface="Wingdings 2" pitchFamily="18" charset="2"/>
        <a:buChar char=""/>
        <a:defRPr sz="1800" kern="1200">
          <a:solidFill>
            <a:schemeClr val="tx1">
              <a:lumMod val="75000"/>
              <a:lumOff val="25000"/>
            </a:schemeClr>
          </a:solidFill>
          <a:latin typeface="+mn-lt"/>
          <a:ea typeface="+mn-ea"/>
          <a:cs typeface="+mn-cs"/>
        </a:defRPr>
      </a:lvl4pPr>
      <a:lvl5pPr marL="2286000" indent="-457200" algn="l" defTabSz="914400" rtl="0" eaLnBrk="1" latinLnBrk="0" hangingPunct="1">
        <a:spcBef>
          <a:spcPts val="600"/>
        </a:spcBef>
        <a:buClr>
          <a:schemeClr val="tx1">
            <a:lumMod val="75000"/>
            <a:lumOff val="25000"/>
          </a:schemeClr>
        </a:buClr>
        <a:buSzPct val="75000"/>
        <a:buFont typeface="Wingdings 2" pitchFamily="18" charset="2"/>
        <a:buChar char=""/>
        <a:defRPr sz="1800" kern="1200">
          <a:solidFill>
            <a:schemeClr val="tx1">
              <a:lumMod val="75000"/>
              <a:lumOff val="25000"/>
            </a:schemeClr>
          </a:solidFill>
          <a:latin typeface="+mn-lt"/>
          <a:ea typeface="+mn-ea"/>
          <a:cs typeface="+mn-cs"/>
        </a:defRPr>
      </a:lvl5pPr>
      <a:lvl6pPr marL="2743200" indent="-461963" algn="l" defTabSz="914400" rtl="0" eaLnBrk="1" latinLnBrk="0" hangingPunct="1">
        <a:spcBef>
          <a:spcPct val="20000"/>
        </a:spcBef>
        <a:buClr>
          <a:schemeClr val="tx1">
            <a:lumMod val="50000"/>
            <a:lumOff val="50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6pPr>
      <a:lvl7pPr marL="3205163" indent="-461963" algn="l" defTabSz="914400" rtl="0" eaLnBrk="1" latinLnBrk="0" hangingPunct="1">
        <a:spcBef>
          <a:spcPct val="20000"/>
        </a:spcBef>
        <a:buClr>
          <a:schemeClr val="tx1">
            <a:lumMod val="75000"/>
            <a:lumOff val="25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7pPr>
      <a:lvl8pPr marL="3657600" indent="-461963" algn="l" defTabSz="914400" rtl="0" eaLnBrk="1" latinLnBrk="0" hangingPunct="1">
        <a:spcBef>
          <a:spcPct val="20000"/>
        </a:spcBef>
        <a:buClr>
          <a:schemeClr val="tx1">
            <a:lumMod val="50000"/>
            <a:lumOff val="50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8pPr>
      <a:lvl9pPr marL="4119563" indent="-461963" algn="l" defTabSz="914400" rtl="0" eaLnBrk="1" latinLnBrk="0" hangingPunct="1">
        <a:spcBef>
          <a:spcPct val="20000"/>
        </a:spcBef>
        <a:buClr>
          <a:schemeClr val="tx1">
            <a:lumMod val="75000"/>
            <a:lumOff val="25000"/>
          </a:schemeClr>
        </a:buClr>
        <a:buSzPct val="75000"/>
        <a:buFont typeface="Wingdings 2" pitchFamily="18"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Competition, stability and change in the emergence of Brazilian Portuguese</a:t>
            </a:r>
            <a:endParaRPr lang="en-US" dirty="0"/>
          </a:p>
        </p:txBody>
      </p:sp>
      <p:sp>
        <p:nvSpPr>
          <p:cNvPr id="3" name="Subtitle 2"/>
          <p:cNvSpPr>
            <a:spLocks noGrp="1"/>
          </p:cNvSpPr>
          <p:nvPr>
            <p:ph type="body" idx="1"/>
          </p:nvPr>
        </p:nvSpPr>
        <p:spPr/>
        <p:txBody>
          <a:bodyPr/>
          <a:lstStyle/>
          <a:p>
            <a:endParaRPr lang="en-US" dirty="0" smtClean="0"/>
          </a:p>
          <a:p>
            <a:endParaRPr lang="en-US" dirty="0" smtClean="0"/>
          </a:p>
          <a:p>
            <a:r>
              <a:rPr lang="en-US" dirty="0" smtClean="0"/>
              <a:t>Charlotte Galves, Unicamp/</a:t>
            </a:r>
            <a:r>
              <a:rPr lang="en-US" dirty="0" err="1" smtClean="0"/>
              <a:t>CNPq/Fapesp</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0</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86743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200" dirty="0" smtClean="0"/>
              <a:t>Structural innovations in Brazilian Portuguese  under contact.</a:t>
            </a:r>
            <a:endParaRPr lang="en-US" sz="3200" dirty="0"/>
          </a:p>
        </p:txBody>
      </p:sp>
      <p:sp>
        <p:nvSpPr>
          <p:cNvPr id="7" name="Text Placeholder 6"/>
          <p:cNvSpPr>
            <a:spLocks noGrp="1"/>
          </p:cNvSpPr>
          <p:nvPr>
            <p:ph type="body" idx="1"/>
          </p:nvPr>
        </p:nvSpPr>
        <p:spPr/>
        <p:txBody>
          <a:bodyPr/>
          <a:lstStyle/>
          <a:p>
            <a:endParaRPr lang="en-US" dirty="0" smtClean="0"/>
          </a:p>
          <a:p>
            <a:r>
              <a:rPr lang="en-US" dirty="0" smtClean="0"/>
              <a:t>2. The loss of casual marking on pronouns</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7. 	</a:t>
            </a:r>
            <a:r>
              <a:rPr lang="en-US" b="1" dirty="0" err="1" smtClean="0"/>
              <a:t>Ele</a:t>
            </a:r>
            <a:r>
              <a:rPr lang="en-US" b="1" dirty="0" smtClean="0"/>
              <a:t> </a:t>
            </a:r>
            <a:r>
              <a:rPr lang="en-US" dirty="0" smtClean="0"/>
              <a:t>	</a:t>
            </a:r>
            <a:r>
              <a:rPr lang="en-US" dirty="0" err="1" smtClean="0"/>
              <a:t>foi</a:t>
            </a:r>
            <a:r>
              <a:rPr lang="en-US" dirty="0" smtClean="0"/>
              <a:t> </a:t>
            </a:r>
            <a:r>
              <a:rPr lang="en-US" dirty="0" err="1" smtClean="0"/>
              <a:t>visto</a:t>
            </a:r>
            <a:r>
              <a:rPr lang="en-US" dirty="0" smtClean="0"/>
              <a:t> 	</a:t>
            </a:r>
            <a:r>
              <a:rPr lang="en-US" dirty="0" err="1" smtClean="0"/>
              <a:t>na</a:t>
            </a:r>
            <a:r>
              <a:rPr lang="en-US" dirty="0" smtClean="0"/>
              <a:t> </a:t>
            </a:r>
            <a:r>
              <a:rPr lang="en-US" dirty="0" err="1" smtClean="0"/>
              <a:t>escola</a:t>
            </a:r>
            <a:r>
              <a:rPr lang="en-US" dirty="0" smtClean="0"/>
              <a:t>.</a:t>
            </a:r>
            <a:r>
              <a:rPr lang="en-US" i="1" dirty="0" smtClean="0"/>
              <a:t>	</a:t>
            </a:r>
            <a:r>
              <a:rPr lang="en-US" dirty="0" smtClean="0"/>
              <a:t>			he 	was 	seen 	in the 	school</a:t>
            </a:r>
            <a:r>
              <a:rPr lang="en-US" i="1" dirty="0" smtClean="0"/>
              <a:t>	</a:t>
            </a:r>
            <a:r>
              <a:rPr lang="en-US" dirty="0" smtClean="0"/>
              <a:t>		</a:t>
            </a:r>
            <a:endParaRPr lang="fr-FR" dirty="0" smtClean="0"/>
          </a:p>
          <a:p>
            <a:pPr>
              <a:spcBef>
                <a:spcPts val="0"/>
              </a:spcBef>
              <a:buNone/>
            </a:pPr>
            <a:r>
              <a:rPr lang="en-US" dirty="0" smtClean="0"/>
              <a:t>	</a:t>
            </a:r>
          </a:p>
          <a:p>
            <a:pPr>
              <a:spcBef>
                <a:spcPts val="0"/>
              </a:spcBef>
              <a:buNone/>
            </a:pPr>
            <a:r>
              <a:rPr lang="en-US" dirty="0" smtClean="0"/>
              <a:t>	8a. 	A 	Maria 	</a:t>
            </a:r>
            <a:r>
              <a:rPr lang="en-US" dirty="0" err="1" smtClean="0"/>
              <a:t>viu</a:t>
            </a:r>
            <a:r>
              <a:rPr lang="en-US" dirty="0" smtClean="0"/>
              <a:t> </a:t>
            </a:r>
            <a:r>
              <a:rPr lang="en-US" b="1" dirty="0" err="1" smtClean="0"/>
              <a:t>ele</a:t>
            </a:r>
            <a:r>
              <a:rPr lang="en-US" dirty="0" smtClean="0"/>
              <a:t>	</a:t>
            </a:r>
            <a:r>
              <a:rPr lang="en-US" dirty="0" err="1" smtClean="0"/>
              <a:t>na</a:t>
            </a:r>
            <a:r>
              <a:rPr lang="en-US" dirty="0" smtClean="0"/>
              <a:t> </a:t>
            </a:r>
            <a:r>
              <a:rPr lang="en-US" dirty="0" err="1" smtClean="0"/>
              <a:t>escola</a:t>
            </a:r>
            <a:r>
              <a:rPr lang="en-US" dirty="0" smtClean="0"/>
              <a:t>.	 		</a:t>
            </a:r>
          </a:p>
          <a:p>
            <a:pPr>
              <a:spcBef>
                <a:spcPts val="0"/>
              </a:spcBef>
              <a:buNone/>
            </a:pPr>
            <a:r>
              <a:rPr lang="en-US" dirty="0" smtClean="0"/>
              <a:t>	8b.  % A 	Maria 	</a:t>
            </a:r>
            <a:r>
              <a:rPr lang="en-US" b="1" dirty="0" err="1" smtClean="0"/>
              <a:t>o</a:t>
            </a:r>
            <a:r>
              <a:rPr lang="en-US" dirty="0" smtClean="0"/>
              <a:t> </a:t>
            </a:r>
            <a:r>
              <a:rPr lang="en-US" dirty="0" err="1" smtClean="0"/>
              <a:t>viu</a:t>
            </a:r>
            <a:r>
              <a:rPr lang="en-US" dirty="0" smtClean="0"/>
              <a:t> 	</a:t>
            </a:r>
            <a:r>
              <a:rPr lang="en-US" dirty="0" err="1" smtClean="0"/>
              <a:t>na</a:t>
            </a:r>
            <a:r>
              <a:rPr lang="en-US" dirty="0" smtClean="0"/>
              <a:t> </a:t>
            </a:r>
            <a:r>
              <a:rPr lang="en-US" dirty="0" err="1" smtClean="0"/>
              <a:t>escola</a:t>
            </a:r>
            <a:r>
              <a:rPr lang="en-US" dirty="0" smtClean="0"/>
              <a:t>.				 ‘Maria saw him in the school.’</a:t>
            </a:r>
          </a:p>
          <a:p>
            <a:pPr>
              <a:spcBef>
                <a:spcPts val="0"/>
              </a:spcBef>
              <a:buNone/>
            </a:pPr>
            <a:r>
              <a:rPr lang="en-US" dirty="0" smtClean="0"/>
              <a:t>	</a:t>
            </a:r>
          </a:p>
          <a:p>
            <a:pPr>
              <a:spcBef>
                <a:spcPts val="0"/>
              </a:spcBef>
              <a:buNone/>
            </a:pPr>
            <a:r>
              <a:rPr lang="en-US" dirty="0" smtClean="0"/>
              <a:t>	9.	</a:t>
            </a:r>
            <a:r>
              <a:rPr lang="en-US" b="1" dirty="0" err="1" smtClean="0"/>
              <a:t>Você</a:t>
            </a:r>
            <a:r>
              <a:rPr lang="en-US" dirty="0" smtClean="0"/>
              <a:t>  segue a Maria.</a:t>
            </a:r>
          </a:p>
          <a:p>
            <a:pPr>
              <a:spcBef>
                <a:spcPts val="0"/>
              </a:spcBef>
              <a:buNone/>
            </a:pPr>
            <a:r>
              <a:rPr lang="en-US" dirty="0" smtClean="0"/>
              <a:t>		‘You follow Maria’</a:t>
            </a:r>
          </a:p>
          <a:p>
            <a:pPr>
              <a:spcBef>
                <a:spcPts val="0"/>
              </a:spcBef>
              <a:buNone/>
            </a:pPr>
            <a:r>
              <a:rPr lang="en-US" dirty="0" smtClean="0"/>
              <a:t>	</a:t>
            </a:r>
          </a:p>
          <a:p>
            <a:pPr>
              <a:spcBef>
                <a:spcPts val="0"/>
              </a:spcBef>
              <a:buNone/>
            </a:pPr>
            <a:r>
              <a:rPr lang="en-US" dirty="0" smtClean="0"/>
              <a:t>	10a. </a:t>
            </a:r>
            <a:r>
              <a:rPr lang="en-US" dirty="0" err="1" smtClean="0"/>
              <a:t>Eu</a:t>
            </a:r>
            <a:r>
              <a:rPr lang="en-US" dirty="0" smtClean="0"/>
              <a:t> </a:t>
            </a:r>
            <a:r>
              <a:rPr lang="en-US" dirty="0" err="1" smtClean="0"/>
              <a:t>sigo</a:t>
            </a:r>
            <a:r>
              <a:rPr lang="en-US" dirty="0" smtClean="0"/>
              <a:t> </a:t>
            </a:r>
            <a:r>
              <a:rPr lang="en-US" b="1" dirty="0" err="1" smtClean="0"/>
              <a:t>você</a:t>
            </a:r>
            <a:r>
              <a:rPr lang="en-US" b="1" dirty="0" smtClean="0"/>
              <a:t>.</a:t>
            </a:r>
            <a:r>
              <a:rPr lang="en-US" dirty="0" smtClean="0"/>
              <a:t>	 </a:t>
            </a:r>
          </a:p>
          <a:p>
            <a:pPr>
              <a:spcBef>
                <a:spcPts val="0"/>
              </a:spcBef>
              <a:buNone/>
            </a:pPr>
            <a:r>
              <a:rPr lang="en-US" dirty="0" smtClean="0"/>
              <a:t>	10b. </a:t>
            </a:r>
            <a:r>
              <a:rPr lang="en-US" dirty="0" err="1" smtClean="0"/>
              <a:t>Eu</a:t>
            </a:r>
            <a:r>
              <a:rPr lang="en-US" dirty="0" smtClean="0"/>
              <a:t> </a:t>
            </a:r>
            <a:r>
              <a:rPr lang="en-US" b="1" dirty="0" err="1" smtClean="0"/>
              <a:t>te</a:t>
            </a:r>
            <a:r>
              <a:rPr lang="en-US" dirty="0" smtClean="0"/>
              <a:t> </a:t>
            </a:r>
            <a:r>
              <a:rPr lang="en-US" dirty="0" err="1" smtClean="0"/>
              <a:t>sigo</a:t>
            </a:r>
            <a:r>
              <a:rPr lang="en-US" dirty="0" smtClean="0"/>
              <a:t>.		</a:t>
            </a:r>
          </a:p>
          <a:p>
            <a:pPr>
              <a:spcBef>
                <a:spcPts val="0"/>
              </a:spcBef>
              <a:buNone/>
            </a:pPr>
            <a:r>
              <a:rPr lang="en-US" dirty="0" smtClean="0"/>
              <a:t>		‘I follow you’</a:t>
            </a:r>
            <a:endParaRPr lang="fr-FR" dirty="0" smtClean="0"/>
          </a:p>
          <a:p>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10</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	As noted by </a:t>
            </a:r>
            <a:r>
              <a:rPr lang="en-US" dirty="0" err="1" smtClean="0"/>
              <a:t>Creissels</a:t>
            </a:r>
            <a:r>
              <a:rPr lang="en-US" dirty="0" smtClean="0"/>
              <a:t> (2000: 233), “in the majority of African languages, both subjects and objects are unmarked for case, that is they do not exhibit any marking (affix, </a:t>
            </a:r>
            <a:r>
              <a:rPr lang="en-US" dirty="0" err="1" smtClean="0"/>
              <a:t>adposition</a:t>
            </a:r>
            <a:r>
              <a:rPr lang="en-US" dirty="0" smtClean="0"/>
              <a:t> or prosodic contour) distinguishing noun phrases in subject and object function from noun phrases quoted in isolation. This is in particular true of the overwhelming majority of Niger-Congo languages”. </a:t>
            </a:r>
          </a:p>
          <a:p>
            <a:pPr>
              <a:buNone/>
            </a:pPr>
            <a:r>
              <a:rPr lang="en-US" dirty="0" smtClean="0"/>
              <a:t>	About </a:t>
            </a:r>
            <a:r>
              <a:rPr lang="en-US" dirty="0" err="1" smtClean="0"/>
              <a:t>Kimbundu</a:t>
            </a:r>
            <a:r>
              <a:rPr lang="en-US" dirty="0" smtClean="0"/>
              <a:t> in particular, the grammar of Padre Dias points out that “personal pronouns don’t have declinations, nor variety of cases as Latin pronouns do. They are used in nominative and in others cases without varying” (2006 [1697]: 8).</a:t>
            </a:r>
            <a:endParaRPr lang="fr-FR" dirty="0" smtClean="0"/>
          </a:p>
          <a:p>
            <a:pPr>
              <a:buNone/>
            </a:pPr>
            <a:r>
              <a:rPr lang="en-US" dirty="0" smtClean="0"/>
              <a:t>	(</a:t>
            </a:r>
            <a:r>
              <a:rPr lang="en-US" dirty="0" err="1" smtClean="0"/>
              <a:t>Avelar</a:t>
            </a:r>
            <a:r>
              <a:rPr lang="en-US" dirty="0" smtClean="0"/>
              <a:t> &amp; Galves 2013)</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Morphological stability under norm pressure.</a:t>
            </a:r>
            <a:endParaRPr lang="en-US" sz="3200" dirty="0"/>
          </a:p>
        </p:txBody>
      </p:sp>
      <p:sp>
        <p:nvSpPr>
          <p:cNvPr id="3" name="Text Placeholder 2"/>
          <p:cNvSpPr>
            <a:spLocks noGrp="1"/>
          </p:cNvSpPr>
          <p:nvPr>
            <p:ph type="body" idx="1"/>
          </p:nvPr>
        </p:nvSpPr>
        <p:spPr/>
        <p:txBody>
          <a:bodyPr/>
          <a:lstStyle/>
          <a:p>
            <a:pPr marL="457200" indent="-457200">
              <a:buAutoNum type="arabicPeriod"/>
            </a:pPr>
            <a:r>
              <a:rPr lang="en-US" dirty="0" smtClean="0"/>
              <a:t>Subject verb agreement</a:t>
            </a:r>
          </a:p>
          <a:p>
            <a:pPr marL="457200" indent="-457200">
              <a:buAutoNum type="arabicPeriod"/>
            </a:pPr>
            <a:r>
              <a:rPr lang="en-US" dirty="0" smtClean="0"/>
              <a:t>Pronominal clitic use and placement</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12</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dirty="0" smtClean="0"/>
              <a:t> </a:t>
            </a:r>
            <a:br>
              <a:rPr lang="pt-BR" dirty="0" smtClean="0"/>
            </a:br>
            <a:r>
              <a:rPr lang="pt-BR" dirty="0" smtClean="0"/>
              <a:t/>
            </a:r>
            <a:br>
              <a:rPr lang="pt-BR" dirty="0" smtClean="0"/>
            </a:br>
            <a:r>
              <a:rPr lang="en-US" sz="2800" dirty="0" smtClean="0"/>
              <a:t>Verbal agreement </a:t>
            </a:r>
            <a:r>
              <a:rPr lang="pt-BR" sz="2800" dirty="0" err="1" smtClean="0"/>
              <a:t>with</a:t>
            </a:r>
            <a:r>
              <a:rPr lang="pt-BR" sz="2800" dirty="0" smtClean="0"/>
              <a:t> </a:t>
            </a:r>
            <a:r>
              <a:rPr lang="pt-BR" sz="2800" dirty="0" err="1" smtClean="0"/>
              <a:t>third</a:t>
            </a:r>
            <a:r>
              <a:rPr lang="pt-BR" sz="2800" dirty="0" smtClean="0"/>
              <a:t> </a:t>
            </a:r>
            <a:r>
              <a:rPr lang="pt-BR" sz="2800" dirty="0" err="1" smtClean="0"/>
              <a:t>person</a:t>
            </a:r>
            <a:r>
              <a:rPr lang="pt-BR" sz="2800" dirty="0" smtClean="0"/>
              <a:t> plural 1980-2000 </a:t>
            </a:r>
            <a:r>
              <a:rPr lang="pt-BR" sz="2800" i="1" dirty="0" smtClean="0"/>
              <a:t>(Lucchesi </a:t>
            </a:r>
            <a:r>
              <a:rPr lang="pt-BR" sz="2800" i="1" dirty="0" err="1" smtClean="0"/>
              <a:t>et</a:t>
            </a:r>
            <a:r>
              <a:rPr lang="pt-BR" sz="2800" i="1" dirty="0" smtClean="0"/>
              <a:t> al. 2009: 348)</a:t>
            </a:r>
            <a:endParaRPr lang="en-US" sz="2800" i="1" dirty="0"/>
          </a:p>
        </p:txBody>
      </p:sp>
      <p:sp>
        <p:nvSpPr>
          <p:cNvPr id="7" name="Content Placeholder 6"/>
          <p:cNvSpPr>
            <a:spLocks noGrp="1"/>
          </p:cNvSpPr>
          <p:nvPr>
            <p:ph idx="1"/>
          </p:nvPr>
        </p:nvSpPr>
        <p:spPr/>
        <p:txBody>
          <a:bodyPr>
            <a:normAutofit lnSpcReduction="10000"/>
          </a:bodyPr>
          <a:lstStyle/>
          <a:p>
            <a:pPr>
              <a:buFont typeface="Arial"/>
              <a:buChar char="•"/>
            </a:pPr>
            <a:r>
              <a:rPr lang="pt-BR" dirty="0" err="1" smtClean="0"/>
              <a:t>Afro-Brazilian</a:t>
            </a:r>
            <a:r>
              <a:rPr lang="pt-BR" dirty="0" smtClean="0"/>
              <a:t> </a:t>
            </a:r>
            <a:r>
              <a:rPr lang="pt-BR" dirty="0" err="1" smtClean="0"/>
              <a:t>communities</a:t>
            </a:r>
            <a:r>
              <a:rPr lang="pt-BR" dirty="0" smtClean="0"/>
              <a:t>, Bahia </a:t>
            </a:r>
            <a:r>
              <a:rPr lang="pt-BR" dirty="0" err="1" smtClean="0"/>
              <a:t>hinterland</a:t>
            </a:r>
            <a:r>
              <a:rPr lang="pt-BR" dirty="0" smtClean="0"/>
              <a:t>		16%</a:t>
            </a:r>
            <a:endParaRPr lang="fr-FR" dirty="0" smtClean="0"/>
          </a:p>
          <a:p>
            <a:pPr>
              <a:buFont typeface="Arial"/>
              <a:buChar char="•"/>
            </a:pPr>
            <a:r>
              <a:rPr lang="pt-BR" dirty="0" err="1" smtClean="0"/>
              <a:t>Uneducated</a:t>
            </a:r>
            <a:r>
              <a:rPr lang="pt-BR" dirty="0" smtClean="0"/>
              <a:t> </a:t>
            </a:r>
            <a:r>
              <a:rPr lang="pt-BR" dirty="0" err="1" smtClean="0"/>
              <a:t>fishmen</a:t>
            </a:r>
            <a:r>
              <a:rPr lang="pt-BR" dirty="0" smtClean="0"/>
              <a:t>  </a:t>
            </a:r>
            <a:r>
              <a:rPr lang="pt-BR" dirty="0" err="1" smtClean="0"/>
              <a:t>communities</a:t>
            </a:r>
            <a:r>
              <a:rPr lang="pt-BR" dirty="0" smtClean="0"/>
              <a:t>, </a:t>
            </a:r>
            <a:r>
              <a:rPr lang="fr-FR" dirty="0" smtClean="0"/>
              <a:t> </a:t>
            </a:r>
            <a:r>
              <a:rPr lang="pt-BR" dirty="0" err="1" smtClean="0"/>
              <a:t>north</a:t>
            </a:r>
            <a:r>
              <a:rPr lang="pt-BR" dirty="0" smtClean="0"/>
              <a:t> </a:t>
            </a:r>
            <a:r>
              <a:rPr lang="pt-BR" dirty="0" err="1" smtClean="0"/>
              <a:t>of</a:t>
            </a:r>
            <a:r>
              <a:rPr lang="pt-BR" dirty="0" smtClean="0"/>
              <a:t> </a:t>
            </a:r>
            <a:r>
              <a:rPr lang="pt-BR" dirty="0" err="1" smtClean="0"/>
              <a:t>the</a:t>
            </a:r>
            <a:r>
              <a:rPr lang="pt-BR" dirty="0" smtClean="0"/>
              <a:t> </a:t>
            </a:r>
            <a:r>
              <a:rPr lang="pt-BR" dirty="0" err="1" smtClean="0"/>
              <a:t>State</a:t>
            </a:r>
            <a:r>
              <a:rPr lang="pt-BR" dirty="0" smtClean="0"/>
              <a:t> </a:t>
            </a:r>
            <a:r>
              <a:rPr lang="pt-BR" dirty="0" err="1" smtClean="0"/>
              <a:t>of</a:t>
            </a:r>
            <a:r>
              <a:rPr lang="pt-BR" dirty="0" smtClean="0"/>
              <a:t>  Rio de Janeiro						38%	</a:t>
            </a:r>
            <a:endParaRPr lang="fr-FR" dirty="0" smtClean="0"/>
          </a:p>
          <a:p>
            <a:pPr>
              <a:buFont typeface="Arial"/>
              <a:buChar char="•"/>
            </a:pPr>
            <a:r>
              <a:rPr lang="pt-BR" dirty="0" err="1" smtClean="0"/>
              <a:t>Uneducated</a:t>
            </a:r>
            <a:r>
              <a:rPr lang="pt-BR" dirty="0" smtClean="0"/>
              <a:t> </a:t>
            </a:r>
            <a:r>
              <a:rPr lang="pt-BR" dirty="0" err="1" smtClean="0"/>
              <a:t>people</a:t>
            </a:r>
            <a:r>
              <a:rPr lang="pt-BR" dirty="0" smtClean="0"/>
              <a:t> </a:t>
            </a:r>
            <a:r>
              <a:rPr lang="pt-BR" dirty="0" err="1" smtClean="0"/>
              <a:t>from</a:t>
            </a:r>
            <a:r>
              <a:rPr lang="pt-BR" dirty="0" smtClean="0"/>
              <a:t> </a:t>
            </a:r>
            <a:r>
              <a:rPr lang="pt-BR" dirty="0" err="1" smtClean="0"/>
              <a:t>the</a:t>
            </a:r>
            <a:r>
              <a:rPr lang="pt-BR" dirty="0" smtClean="0"/>
              <a:t> city  </a:t>
            </a:r>
            <a:r>
              <a:rPr lang="pt-BR" dirty="0" err="1" smtClean="0"/>
              <a:t>of</a:t>
            </a:r>
            <a:r>
              <a:rPr lang="pt-BR" dirty="0" smtClean="0"/>
              <a:t> Rio de Janeiro 	48%	</a:t>
            </a:r>
            <a:endParaRPr lang="fr-FR" dirty="0" smtClean="0"/>
          </a:p>
          <a:p>
            <a:pPr>
              <a:buFont typeface="Arial"/>
              <a:buChar char="•"/>
            </a:pPr>
            <a:r>
              <a:rPr lang="pt-BR" dirty="0" err="1" smtClean="0"/>
              <a:t>Educated</a:t>
            </a:r>
            <a:r>
              <a:rPr lang="pt-BR" dirty="0" smtClean="0"/>
              <a:t> </a:t>
            </a:r>
            <a:r>
              <a:rPr lang="pt-BR" dirty="0" err="1" smtClean="0"/>
              <a:t>people</a:t>
            </a:r>
            <a:r>
              <a:rPr lang="pt-BR" dirty="0" smtClean="0"/>
              <a:t> </a:t>
            </a:r>
            <a:r>
              <a:rPr lang="pt-BR" dirty="0" err="1" smtClean="0"/>
              <a:t>from</a:t>
            </a:r>
            <a:r>
              <a:rPr lang="pt-BR" dirty="0" smtClean="0"/>
              <a:t> </a:t>
            </a:r>
            <a:r>
              <a:rPr lang="pt-BR" dirty="0" err="1" smtClean="0"/>
              <a:t>the</a:t>
            </a:r>
            <a:r>
              <a:rPr lang="pt-BR" dirty="0" smtClean="0"/>
              <a:t> city  </a:t>
            </a:r>
            <a:r>
              <a:rPr lang="pt-BR" dirty="0" err="1" smtClean="0"/>
              <a:t>of</a:t>
            </a:r>
            <a:r>
              <a:rPr lang="pt-BR" dirty="0" smtClean="0"/>
              <a:t> Rio de Janeiro 	73%</a:t>
            </a:r>
            <a:endParaRPr lang="fr-FR" dirty="0" smtClean="0"/>
          </a:p>
          <a:p>
            <a:pPr>
              <a:buFont typeface="Arial"/>
              <a:buChar char="•"/>
            </a:pPr>
            <a:r>
              <a:rPr lang="pt-BR" dirty="0" err="1" smtClean="0"/>
              <a:t>University-educated</a:t>
            </a:r>
            <a:r>
              <a:rPr lang="pt-BR" dirty="0" smtClean="0"/>
              <a:t> </a:t>
            </a:r>
            <a:r>
              <a:rPr lang="pt-BR" dirty="0" err="1" smtClean="0"/>
              <a:t>people</a:t>
            </a:r>
            <a:r>
              <a:rPr lang="pt-BR" dirty="0" smtClean="0"/>
              <a:t> </a:t>
            </a:r>
            <a:r>
              <a:rPr lang="pt-BR" dirty="0" err="1" smtClean="0"/>
              <a:t>from</a:t>
            </a:r>
            <a:r>
              <a:rPr lang="pt-BR" dirty="0" smtClean="0"/>
              <a:t>  </a:t>
            </a:r>
            <a:r>
              <a:rPr lang="pt-BR" dirty="0" err="1" smtClean="0"/>
              <a:t>the</a:t>
            </a:r>
            <a:r>
              <a:rPr lang="pt-BR" dirty="0" smtClean="0"/>
              <a:t> city </a:t>
            </a:r>
            <a:r>
              <a:rPr lang="pt-BR" dirty="0" err="1" smtClean="0"/>
              <a:t>of</a:t>
            </a:r>
            <a:r>
              <a:rPr lang="pt-BR" dirty="0" smtClean="0"/>
              <a:t> Rio de Janeiro	 							94%			</a:t>
            </a:r>
            <a:endParaRPr lang="fr-FR" dirty="0" smtClean="0"/>
          </a:p>
          <a:p>
            <a:endParaRPr lang="fr-FR" dirty="0" smtClean="0"/>
          </a:p>
          <a:p>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13</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871071"/>
          </a:xfrm>
        </p:spPr>
        <p:txBody>
          <a:bodyPr/>
          <a:lstStyle/>
          <a:p>
            <a:r>
              <a:rPr lang="en-US" sz="2000" dirty="0" smtClean="0"/>
              <a:t>Clitic placement in the history of Brazilian Portuguese: the effect of the change in European Portuguese (</a:t>
            </a:r>
            <a:r>
              <a:rPr lang="en-US" sz="2000" dirty="0" err="1" smtClean="0"/>
              <a:t>Carneiro</a:t>
            </a:r>
            <a:r>
              <a:rPr lang="en-US" sz="2000" dirty="0" smtClean="0"/>
              <a:t> </a:t>
            </a:r>
            <a:r>
              <a:rPr lang="en-US" sz="2000" dirty="0" err="1" smtClean="0"/>
              <a:t>e</a:t>
            </a:r>
            <a:r>
              <a:rPr lang="en-US" sz="2000" dirty="0" smtClean="0"/>
              <a:t> Galves 2010)</a:t>
            </a:r>
            <a:r>
              <a:rPr lang="en-US" sz="2800" dirty="0" smtClean="0"/>
              <a:t>    </a:t>
            </a:r>
            <a:endParaRPr lang="en-US" sz="2800" dirty="0"/>
          </a:p>
        </p:txBody>
      </p:sp>
      <p:sp>
        <p:nvSpPr>
          <p:cNvPr id="4" name="Footer Placeholder 3"/>
          <p:cNvSpPr>
            <a:spLocks noGrp="1"/>
          </p:cNvSpPr>
          <p:nvPr>
            <p:ph type="ftr" sz="quarter" idx="11"/>
          </p:nvPr>
        </p:nvSpPr>
        <p:spPr/>
        <p:txBody>
          <a:bodyPr/>
          <a:lstStyle/>
          <a:p>
            <a:r>
              <a:rPr lang="en-US" smtClean="0"/>
              <a:t>SLE 2015, Leiden 2-5/09/2015</a:t>
            </a:r>
            <a:endParaRPr lang="en-US"/>
          </a:p>
        </p:txBody>
      </p:sp>
      <p:pic>
        <p:nvPicPr>
          <p:cNvPr id="5" name="Gráfico 5"/>
          <p:cNvPicPr>
            <a:picLocks noGrp="1" noChangeArrowheads="1"/>
          </p:cNvPicPr>
          <p:nvPr>
            <p:ph idx="1"/>
          </p:nvPr>
        </p:nvPicPr>
        <p:blipFill>
          <a:blip r:embed="rId3"/>
          <a:srcRect t="-9856" b="-9856"/>
          <a:stretch>
            <a:fillRect/>
          </a:stretch>
        </p:blipFill>
        <p:spPr bwMode="auto">
          <a:xfrm>
            <a:off x="498475" y="1117600"/>
            <a:ext cx="8147050" cy="5008563"/>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76629CB-7937-4506-A327-ACF88B95BB03}" type="slidenum">
              <a:rPr lang="en-US" smtClean="0"/>
              <a:pPr/>
              <a:t>14</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dirty="0" smtClean="0"/>
              <a:t/>
            </a:r>
            <a:br>
              <a:rPr lang="en-US" dirty="0" smtClean="0"/>
            </a:br>
            <a:r>
              <a:rPr lang="en-US" sz="3200" dirty="0" smtClean="0"/>
              <a:t>The result of strong linguistic contact:  </a:t>
            </a:r>
            <a:br>
              <a:rPr lang="en-US" sz="3200" dirty="0" smtClean="0"/>
            </a:br>
            <a:r>
              <a:rPr lang="en-US" sz="3200" dirty="0" smtClean="0"/>
              <a:t>a new grammar with much morphological variation</a:t>
            </a:r>
            <a:endParaRPr lang="en-US" sz="3200" dirty="0"/>
          </a:p>
        </p:txBody>
      </p:sp>
      <p:sp>
        <p:nvSpPr>
          <p:cNvPr id="3" name="Text Placeholder 2"/>
          <p:cNvSpPr>
            <a:spLocks noGrp="1"/>
          </p:cNvSpPr>
          <p:nvPr>
            <p:ph type="body" idx="1"/>
          </p:nvPr>
        </p:nvSpPr>
        <p:spPr/>
        <p:txBody>
          <a:bodyPr/>
          <a:lstStyle/>
          <a:p>
            <a:r>
              <a:rPr lang="en-US" dirty="0" smtClean="0"/>
              <a:t>Morphological variation is not the result of the competition of the old and the innovative grammar. It is the property of a new grammar.</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15</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Morphological variation inside </a:t>
            </a:r>
            <a:br>
              <a:rPr lang="en-US" sz="2800" dirty="0" smtClean="0"/>
            </a:br>
            <a:r>
              <a:rPr lang="en-US" sz="2800" dirty="0" smtClean="0"/>
              <a:t>an innovative grammar</a:t>
            </a:r>
            <a:endParaRPr lang="en-US" sz="2800" dirty="0"/>
          </a:p>
        </p:txBody>
      </p:sp>
      <p:sp>
        <p:nvSpPr>
          <p:cNvPr id="3" name="Content Placeholder 2"/>
          <p:cNvSpPr>
            <a:spLocks noGrp="1"/>
          </p:cNvSpPr>
          <p:nvPr>
            <p:ph idx="1"/>
          </p:nvPr>
        </p:nvSpPr>
        <p:spPr/>
        <p:txBody>
          <a:bodyPr/>
          <a:lstStyle/>
          <a:p>
            <a:r>
              <a:rPr lang="en-US" dirty="0" smtClean="0"/>
              <a:t>Verbal agreement is variable but it occurs in contexts in which it is impossible in European Portuguese or in other Romance languages (cf. Locative and Genitive Subjects).</a:t>
            </a:r>
          </a:p>
          <a:p>
            <a:r>
              <a:rPr lang="en-US" dirty="0" smtClean="0"/>
              <a:t>Clitic pronouns vary with strong pronouns. But Brazilian clitics are different from Portuguese clitics, both morphologically and syntactically.   </a:t>
            </a:r>
          </a:p>
          <a:p>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16</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endParaRPr lang="en-US" dirty="0"/>
          </a:p>
        </p:txBody>
      </p:sp>
      <p:sp>
        <p:nvSpPr>
          <p:cNvPr id="3" name="Content Placeholder 2"/>
          <p:cNvSpPr>
            <a:spLocks noGrp="1"/>
          </p:cNvSpPr>
          <p:nvPr>
            <p:ph idx="1"/>
          </p:nvPr>
        </p:nvSpPr>
        <p:spPr/>
        <p:txBody>
          <a:bodyPr>
            <a:normAutofit fontScale="92500"/>
          </a:bodyPr>
          <a:lstStyle/>
          <a:p>
            <a:endParaRPr lang="en-US" dirty="0" smtClean="0"/>
          </a:p>
          <a:p>
            <a:pPr>
              <a:buNone/>
            </a:pPr>
            <a:r>
              <a:rPr lang="en-US" dirty="0" smtClean="0"/>
              <a:t>	European Portuguese (EP) has a morphological paradigm which is not found in Brazilian Portuguese (BP):</a:t>
            </a:r>
          </a:p>
          <a:p>
            <a:pPr>
              <a:buNone/>
            </a:pPr>
            <a:r>
              <a:rPr lang="en-US" dirty="0" smtClean="0"/>
              <a:t>				EP			BP</a:t>
            </a:r>
          </a:p>
          <a:p>
            <a:pPr>
              <a:buNone/>
            </a:pPr>
            <a:r>
              <a:rPr lang="en-US" dirty="0" smtClean="0"/>
              <a:t>	1st person: 		me/</a:t>
            </a:r>
            <a:r>
              <a:rPr lang="en-US" dirty="0" err="1" smtClean="0"/>
              <a:t>nos</a:t>
            </a:r>
            <a:r>
              <a:rPr lang="en-US" dirty="0" smtClean="0"/>
              <a:t>			me/?</a:t>
            </a:r>
            <a:r>
              <a:rPr lang="en-US" dirty="0" err="1" smtClean="0"/>
              <a:t>nos</a:t>
            </a:r>
            <a:endParaRPr lang="en-US" dirty="0" smtClean="0"/>
          </a:p>
          <a:p>
            <a:pPr>
              <a:buNone/>
            </a:pPr>
            <a:r>
              <a:rPr lang="en-US" dirty="0" smtClean="0"/>
              <a:t>	2nd person: 	</a:t>
            </a:r>
            <a:r>
              <a:rPr lang="en-US" dirty="0" err="1" smtClean="0"/>
              <a:t>te/vos</a:t>
            </a:r>
            <a:r>
              <a:rPr lang="en-US" dirty="0" smtClean="0"/>
              <a:t>			</a:t>
            </a:r>
            <a:r>
              <a:rPr lang="en-US" dirty="0" err="1" smtClean="0"/>
              <a:t>te/lhe</a:t>
            </a:r>
            <a:endParaRPr lang="en-US" dirty="0" smtClean="0"/>
          </a:p>
          <a:p>
            <a:pPr>
              <a:buNone/>
            </a:pPr>
            <a:r>
              <a:rPr lang="en-US" dirty="0" smtClean="0"/>
              <a:t>	3rd person: 		</a:t>
            </a:r>
            <a:r>
              <a:rPr lang="en-US" dirty="0" err="1" smtClean="0"/>
              <a:t>o-a(s)/lhe(s</a:t>
            </a:r>
            <a:r>
              <a:rPr lang="en-US" dirty="0" smtClean="0"/>
              <a:t>)		*		</a:t>
            </a:r>
          </a:p>
          <a:p>
            <a:pPr>
              <a:buNone/>
            </a:pPr>
            <a:r>
              <a:rPr lang="en-US" dirty="0" smtClean="0"/>
              <a:t>	 This shows that BP has clitics!</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17</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0"/>
            <a:ext cx="8147051" cy="1041399"/>
          </a:xfrm>
        </p:spPr>
        <p:txBody>
          <a:bodyPr/>
          <a:lstStyle/>
          <a:p>
            <a:r>
              <a:rPr lang="en-US" sz="2800" dirty="0" smtClean="0"/>
              <a:t/>
            </a:r>
            <a:br>
              <a:rPr lang="en-US" sz="2800" dirty="0" smtClean="0"/>
            </a:br>
            <a:r>
              <a:rPr lang="en-US" sz="2800" dirty="0" smtClean="0"/>
              <a:t>The evolution of the use of 3</a:t>
            </a:r>
            <a:r>
              <a:rPr lang="en-US" sz="2800" baseline="30000" dirty="0" smtClean="0"/>
              <a:t>rd</a:t>
            </a:r>
            <a:r>
              <a:rPr lang="en-US" sz="2800" dirty="0" smtClean="0"/>
              <a:t> person - vs.  1</a:t>
            </a:r>
            <a:r>
              <a:rPr lang="en-US" sz="2800" baseline="30000" dirty="0" smtClean="0"/>
              <a:t>st</a:t>
            </a:r>
            <a:r>
              <a:rPr lang="en-US" sz="2800" dirty="0" smtClean="0"/>
              <a:t> and 2</a:t>
            </a:r>
            <a:r>
              <a:rPr lang="en-US" sz="2800" baseline="30000" dirty="0" smtClean="0"/>
              <a:t>nd</a:t>
            </a:r>
            <a:r>
              <a:rPr lang="en-US" sz="2800" dirty="0" smtClean="0"/>
              <a:t> person -  clitics and non-clitics</a:t>
            </a:r>
            <a:endParaRPr lang="en-US" sz="2800" dirty="0"/>
          </a:p>
        </p:txBody>
      </p:sp>
      <p:sp>
        <p:nvSpPr>
          <p:cNvPr id="3" name="Content Placeholder 2"/>
          <p:cNvSpPr>
            <a:spLocks noGrp="1"/>
          </p:cNvSpPr>
          <p:nvPr>
            <p:ph idx="1"/>
          </p:nvPr>
        </p:nvSpPr>
        <p:spPr>
          <a:xfrm>
            <a:off x="498475" y="1041400"/>
            <a:ext cx="8147051" cy="5084763"/>
          </a:xfrm>
        </p:spPr>
        <p:txBody>
          <a:bodyPr/>
          <a:lstStyle/>
          <a:p>
            <a:r>
              <a:rPr lang="en-US" dirty="0" smtClean="0"/>
              <a:t>The evolution of the use of object pronouns in plays (</a:t>
            </a:r>
            <a:r>
              <a:rPr lang="en-US" dirty="0" err="1" smtClean="0"/>
              <a:t>Cyrino</a:t>
            </a:r>
            <a:r>
              <a:rPr lang="en-US" dirty="0" smtClean="0"/>
              <a:t> 1996).</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pic>
        <p:nvPicPr>
          <p:cNvPr id="5" name="Picture 4"/>
          <p:cNvPicPr>
            <a:picLocks noChangeAspect="1"/>
          </p:cNvPicPr>
          <p:nvPr/>
        </p:nvPicPr>
        <p:blipFill>
          <a:blip r:embed="rId3"/>
          <a:stretch>
            <a:fillRect/>
          </a:stretch>
        </p:blipFill>
        <p:spPr>
          <a:xfrm>
            <a:off x="838200" y="2019300"/>
            <a:ext cx="7518400" cy="3505200"/>
          </a:xfrm>
          <a:prstGeom prst="rect">
            <a:avLst/>
          </a:prstGeom>
        </p:spPr>
      </p:pic>
      <p:sp>
        <p:nvSpPr>
          <p:cNvPr id="6" name="Slide Number Placeholder 5"/>
          <p:cNvSpPr>
            <a:spLocks noGrp="1"/>
          </p:cNvSpPr>
          <p:nvPr>
            <p:ph type="sldNum" sz="quarter" idx="12"/>
          </p:nvPr>
        </p:nvSpPr>
        <p:spPr/>
        <p:txBody>
          <a:bodyPr/>
          <a:lstStyle/>
          <a:p>
            <a:fld id="{076629CB-7937-4506-A327-ACF88B95BB03}"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The aim of the presentation</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bring </a:t>
            </a:r>
            <a:r>
              <a:rPr lang="en-US" dirty="0" smtClean="0"/>
              <a:t>the case of Brazilian Portuguese to the debate on stability and change in language evolution, specifically in the situation of linguistic contact:</a:t>
            </a:r>
          </a:p>
          <a:p>
            <a:pPr>
              <a:buNone/>
            </a:pPr>
            <a:r>
              <a:rPr lang="en-US" dirty="0" smtClean="0"/>
              <a:t>	-</a:t>
            </a:r>
            <a:r>
              <a:rPr lang="en-US" dirty="0" smtClean="0"/>
              <a:t> describe </a:t>
            </a:r>
            <a:r>
              <a:rPr lang="en-US" dirty="0" smtClean="0"/>
              <a:t>changes induced by contact that led the variety of Portuguese emerged in Brazil to diverge from Romance languages;</a:t>
            </a:r>
          </a:p>
          <a:p>
            <a:pPr>
              <a:buNone/>
            </a:pPr>
            <a:r>
              <a:rPr lang="en-US" dirty="0" smtClean="0"/>
              <a:t>	-</a:t>
            </a:r>
            <a:r>
              <a:rPr lang="en-US" dirty="0" smtClean="0"/>
              <a:t> observe </a:t>
            </a:r>
            <a:r>
              <a:rPr lang="en-US" dirty="0" smtClean="0"/>
              <a:t>that this situation also led to an apparently stable morphological variation between innovative and conservative forms </a:t>
            </a:r>
            <a:r>
              <a:rPr lang="en-US" u="sng" dirty="0" smtClean="0"/>
              <a:t>in the context of an innovative grammar</a:t>
            </a:r>
            <a:r>
              <a:rPr lang="en-US" dirty="0" smtClean="0"/>
              <a:t>;</a:t>
            </a:r>
          </a:p>
          <a:p>
            <a:pPr>
              <a:buNone/>
            </a:pPr>
            <a:r>
              <a:rPr lang="en-US" dirty="0" smtClean="0"/>
              <a:t>	</a:t>
            </a:r>
            <a:r>
              <a:rPr lang="en-US" smtClean="0"/>
              <a:t>-</a:t>
            </a:r>
            <a:r>
              <a:rPr lang="en-US" smtClean="0"/>
              <a:t> point </a:t>
            </a:r>
            <a:r>
              <a:rPr lang="en-US" dirty="0" smtClean="0"/>
              <a:t>out to a possible functional specialization of the conservative form.</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1</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591671"/>
          </a:xfrm>
        </p:spPr>
        <p:txBody>
          <a:bodyPr/>
          <a:lstStyle/>
          <a:p>
            <a:r>
              <a:rPr lang="en-US" sz="3200" dirty="0" smtClean="0"/>
              <a:t> </a:t>
            </a:r>
            <a:endParaRPr lang="en-US" sz="3200" dirty="0"/>
          </a:p>
        </p:txBody>
      </p:sp>
      <p:sp>
        <p:nvSpPr>
          <p:cNvPr id="3" name="Content Placeholder 2"/>
          <p:cNvSpPr>
            <a:spLocks noGrp="1"/>
          </p:cNvSpPr>
          <p:nvPr>
            <p:ph idx="1"/>
          </p:nvPr>
        </p:nvSpPr>
        <p:spPr>
          <a:xfrm>
            <a:off x="498475" y="850900"/>
            <a:ext cx="8147051" cy="5275263"/>
          </a:xfrm>
        </p:spPr>
        <p:txBody>
          <a:bodyPr/>
          <a:lstStyle/>
          <a:p>
            <a:pPr>
              <a:spcBef>
                <a:spcPts val="0"/>
              </a:spcBef>
              <a:buNone/>
            </a:pPr>
            <a:r>
              <a:rPr lang="en-US" sz="2000" dirty="0" smtClean="0"/>
              <a:t>	In EP, clitics affix to the inflected verb or auxiliary</a:t>
            </a:r>
          </a:p>
          <a:p>
            <a:pPr>
              <a:spcBef>
                <a:spcPts val="0"/>
              </a:spcBef>
              <a:buNone/>
            </a:pPr>
            <a:r>
              <a:rPr lang="en-US" sz="2000" dirty="0" smtClean="0"/>
              <a:t>	In BP, clitics affix to the verb of which they are the argument.</a:t>
            </a:r>
          </a:p>
          <a:p>
            <a:pPr>
              <a:spcBef>
                <a:spcPts val="0"/>
              </a:spcBef>
              <a:buNone/>
            </a:pPr>
            <a:r>
              <a:rPr lang="en-US" sz="2000" dirty="0" smtClean="0"/>
              <a:t>	(cf.  Galves et al. 2006)</a:t>
            </a:r>
          </a:p>
          <a:p>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pic>
        <p:nvPicPr>
          <p:cNvPr id="5" name="Picture 4"/>
          <p:cNvPicPr>
            <a:picLocks noChangeAspect="1"/>
          </p:cNvPicPr>
          <p:nvPr/>
        </p:nvPicPr>
        <p:blipFill>
          <a:blip r:embed="rId3"/>
          <a:stretch>
            <a:fillRect/>
          </a:stretch>
        </p:blipFill>
        <p:spPr>
          <a:xfrm>
            <a:off x="498475" y="2120900"/>
            <a:ext cx="8010741" cy="2044700"/>
          </a:xfrm>
          <a:prstGeom prst="rect">
            <a:avLst/>
          </a:prstGeom>
        </p:spPr>
      </p:pic>
      <p:pic>
        <p:nvPicPr>
          <p:cNvPr id="6" name="Picture 5"/>
          <p:cNvPicPr>
            <a:picLocks noChangeAspect="1"/>
          </p:cNvPicPr>
          <p:nvPr/>
        </p:nvPicPr>
        <p:blipFill>
          <a:blip r:embed="rId4"/>
          <a:stretch>
            <a:fillRect/>
          </a:stretch>
        </p:blipFill>
        <p:spPr>
          <a:xfrm>
            <a:off x="498475" y="4165600"/>
            <a:ext cx="8010741" cy="2190750"/>
          </a:xfrm>
          <a:prstGeom prst="rect">
            <a:avLst/>
          </a:prstGeom>
        </p:spPr>
      </p:pic>
      <p:sp>
        <p:nvSpPr>
          <p:cNvPr id="7" name="Slide Number Placeholder 6"/>
          <p:cNvSpPr>
            <a:spLocks noGrp="1"/>
          </p:cNvSpPr>
          <p:nvPr>
            <p:ph type="sldNum" sz="quarter" idx="12"/>
          </p:nvPr>
        </p:nvSpPr>
        <p:spPr/>
        <p:txBody>
          <a:bodyPr/>
          <a:lstStyle/>
          <a:p>
            <a:fld id="{076629CB-7937-4506-A327-ACF88B95BB03}" type="slidenum">
              <a:rPr lang="en-US" smtClean="0"/>
              <a:pPr/>
              <a:t>19</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769471"/>
          </a:xfrm>
        </p:spPr>
        <p:txBody>
          <a:bodyPr/>
          <a:lstStyle/>
          <a:p>
            <a:r>
              <a:rPr lang="en-US" sz="3200" dirty="0" smtClean="0"/>
              <a:t> </a:t>
            </a:r>
            <a:endParaRPr lang="en-US" sz="3200" dirty="0"/>
          </a:p>
        </p:txBody>
      </p:sp>
      <p:sp>
        <p:nvSpPr>
          <p:cNvPr id="3" name="Content Placeholder 2"/>
          <p:cNvSpPr>
            <a:spLocks noGrp="1"/>
          </p:cNvSpPr>
          <p:nvPr>
            <p:ph idx="1"/>
          </p:nvPr>
        </p:nvSpPr>
        <p:spPr>
          <a:xfrm>
            <a:off x="498475" y="1066800"/>
            <a:ext cx="8147051" cy="4161398"/>
          </a:xfrm>
        </p:spPr>
        <p:txBody>
          <a:bodyPr>
            <a:normAutofit fontScale="85000" lnSpcReduction="20000"/>
          </a:bodyPr>
          <a:lstStyle/>
          <a:p>
            <a:pPr>
              <a:buNone/>
            </a:pPr>
            <a:r>
              <a:rPr lang="en-US" dirty="0" smtClean="0"/>
              <a:t>	As recently emphasized by the literature, in some dialects, Brazilian Portuguese displays 1rst and 2</a:t>
            </a:r>
            <a:r>
              <a:rPr lang="en-US" baseline="30000" dirty="0" smtClean="0"/>
              <a:t>nd</a:t>
            </a:r>
            <a:r>
              <a:rPr lang="en-US" dirty="0" smtClean="0"/>
              <a:t> person clitic doubling  ( </a:t>
            </a:r>
            <a:r>
              <a:rPr lang="en-US" dirty="0" err="1" smtClean="0"/>
              <a:t>Diniz</a:t>
            </a:r>
            <a:r>
              <a:rPr lang="en-US" dirty="0" smtClean="0"/>
              <a:t> 2007,  Galves et al. forthcoming):</a:t>
            </a:r>
          </a:p>
          <a:p>
            <a:pPr>
              <a:spcBef>
                <a:spcPts val="0"/>
              </a:spcBef>
              <a:buNone/>
            </a:pPr>
            <a:r>
              <a:rPr lang="en-US" dirty="0" smtClean="0"/>
              <a:t>	11.	</a:t>
            </a:r>
            <a:r>
              <a:rPr lang="en-US" dirty="0" err="1" smtClean="0"/>
              <a:t>Eles</a:t>
            </a:r>
            <a:r>
              <a:rPr lang="en-US" dirty="0" smtClean="0"/>
              <a:t> 	</a:t>
            </a:r>
            <a:r>
              <a:rPr lang="en-US" b="1" dirty="0" err="1" smtClean="0"/>
              <a:t>te</a:t>
            </a:r>
            <a:r>
              <a:rPr lang="en-US" b="1" dirty="0" smtClean="0"/>
              <a:t> </a:t>
            </a:r>
            <a:r>
              <a:rPr lang="en-US" dirty="0" smtClean="0"/>
              <a:t>	</a:t>
            </a:r>
            <a:r>
              <a:rPr lang="en-US" dirty="0" err="1" smtClean="0"/>
              <a:t>irrita</a:t>
            </a:r>
            <a:r>
              <a:rPr lang="en-US" dirty="0" smtClean="0"/>
              <a:t> 	</a:t>
            </a:r>
            <a:r>
              <a:rPr lang="en-US" b="1" dirty="0" err="1" smtClean="0"/>
              <a:t>ocê</a:t>
            </a:r>
            <a:endParaRPr lang="en-US" b="1" dirty="0" smtClean="0"/>
          </a:p>
          <a:p>
            <a:pPr>
              <a:spcBef>
                <a:spcPts val="0"/>
              </a:spcBef>
              <a:buNone/>
            </a:pPr>
            <a:r>
              <a:rPr lang="en-US" dirty="0" smtClean="0"/>
              <a:t>		They 2p.CL 	irritate you (</a:t>
            </a:r>
            <a:r>
              <a:rPr lang="en-US" dirty="0" err="1" smtClean="0"/>
              <a:t>Diniz</a:t>
            </a:r>
            <a:r>
              <a:rPr lang="en-US" dirty="0" smtClean="0"/>
              <a:t> 2007, p.49)</a:t>
            </a:r>
          </a:p>
          <a:p>
            <a:pPr>
              <a:buNone/>
            </a:pPr>
            <a:r>
              <a:rPr lang="en-US" dirty="0" smtClean="0"/>
              <a:t>	This is also found in acquisition data:</a:t>
            </a:r>
          </a:p>
          <a:p>
            <a:pPr>
              <a:spcBef>
                <a:spcPts val="0"/>
              </a:spcBef>
              <a:buNone/>
            </a:pPr>
            <a:r>
              <a:rPr lang="en-US" dirty="0" smtClean="0"/>
              <a:t>	12. 	Me 	</a:t>
            </a:r>
            <a:r>
              <a:rPr lang="en-US" dirty="0" err="1" smtClean="0"/>
              <a:t>espera</a:t>
            </a:r>
            <a:r>
              <a:rPr lang="en-US" dirty="0" smtClean="0"/>
              <a:t> 	</a:t>
            </a:r>
            <a:r>
              <a:rPr lang="en-US" dirty="0" err="1" smtClean="0"/>
              <a:t>eu</a:t>
            </a:r>
            <a:r>
              <a:rPr lang="en-US" dirty="0" smtClean="0"/>
              <a:t>	</a:t>
            </a:r>
          </a:p>
          <a:p>
            <a:pPr>
              <a:spcBef>
                <a:spcPts val="0"/>
              </a:spcBef>
              <a:buNone/>
            </a:pPr>
            <a:r>
              <a:rPr lang="en-US" dirty="0" smtClean="0"/>
              <a:t>		1p.CL 	wait 	I  (Raquel, 2;0.5. </a:t>
            </a:r>
            <a:r>
              <a:rPr lang="en-US" dirty="0" err="1" smtClean="0"/>
              <a:t>Magalhães</a:t>
            </a:r>
            <a:r>
              <a:rPr lang="en-US" dirty="0" smtClean="0"/>
              <a:t> 2006, </a:t>
            </a:r>
            <a:r>
              <a:rPr lang="en-US" dirty="0" err="1" smtClean="0"/>
              <a:t>p</a:t>
            </a:r>
            <a:r>
              <a:rPr lang="en-US" dirty="0" smtClean="0"/>
              <a:t>. 118)</a:t>
            </a:r>
          </a:p>
          <a:p>
            <a:pPr>
              <a:buNone/>
            </a:pPr>
            <a:r>
              <a:rPr lang="en-US" dirty="0" smtClean="0"/>
              <a:t>	This is incompatible with EP, which requires the preposition ‘a’ in the cases of doubling, and in which doubling expresses contrastive focalization, which is not the case in 11. and 12.</a:t>
            </a:r>
          </a:p>
          <a:p>
            <a:pPr>
              <a:buNone/>
            </a:pPr>
            <a:r>
              <a:rPr lang="en-US" dirty="0" smtClean="0"/>
              <a:t>	</a:t>
            </a:r>
          </a:p>
          <a:p>
            <a:pPr>
              <a:buNone/>
            </a:pPr>
            <a:r>
              <a:rPr lang="en-US" dirty="0" smtClean="0"/>
              <a:t> </a:t>
            </a:r>
          </a:p>
          <a:p>
            <a:pPr>
              <a:buNone/>
            </a:pPr>
            <a:endParaRPr lang="en-US" dirty="0" smtClean="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20</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782171"/>
          </a:xfrm>
        </p:spPr>
        <p:txBody>
          <a:bodyPr/>
          <a:lstStyle/>
          <a:p>
            <a:r>
              <a:rPr lang="en-US" sz="3200" dirty="0" smtClean="0"/>
              <a:t>The </a:t>
            </a:r>
            <a:r>
              <a:rPr lang="en-US" sz="3200" dirty="0" err="1" smtClean="0"/>
              <a:t>te/você</a:t>
            </a:r>
            <a:r>
              <a:rPr lang="en-US" sz="3200" dirty="0" smtClean="0"/>
              <a:t> variation in D.O position</a:t>
            </a:r>
            <a:endParaRPr lang="en-US" sz="3200" dirty="0"/>
          </a:p>
        </p:txBody>
      </p:sp>
      <p:sp>
        <p:nvSpPr>
          <p:cNvPr id="3" name="Content Placeholder 2"/>
          <p:cNvSpPr>
            <a:spLocks noGrp="1"/>
          </p:cNvSpPr>
          <p:nvPr>
            <p:ph idx="1"/>
          </p:nvPr>
        </p:nvSpPr>
        <p:spPr>
          <a:xfrm>
            <a:off x="498475" y="1054100"/>
            <a:ext cx="8147051" cy="5072063"/>
          </a:xfrm>
        </p:spPr>
        <p:txBody>
          <a:bodyPr anchor="t">
            <a:normAutofit/>
          </a:bodyPr>
          <a:lstStyle/>
          <a:p>
            <a:pPr>
              <a:spcBef>
                <a:spcPts val="0"/>
              </a:spcBef>
              <a:buNone/>
            </a:pPr>
            <a:r>
              <a:rPr lang="en-US" dirty="0" smtClean="0"/>
              <a:t>13.	</a:t>
            </a:r>
            <a:r>
              <a:rPr lang="en-US" dirty="0" err="1" smtClean="0"/>
              <a:t>Eu</a:t>
            </a:r>
            <a:r>
              <a:rPr lang="en-US" dirty="0" smtClean="0"/>
              <a:t> 	no </a:t>
            </a:r>
            <a:r>
              <a:rPr lang="en-US" dirty="0" err="1" smtClean="0"/>
              <a:t>sábado</a:t>
            </a:r>
            <a:r>
              <a:rPr lang="en-US" dirty="0" smtClean="0"/>
              <a:t> 	</a:t>
            </a:r>
            <a:r>
              <a:rPr lang="en-US" dirty="0" err="1" smtClean="0"/>
              <a:t>espero</a:t>
            </a:r>
            <a:r>
              <a:rPr lang="en-US" dirty="0" smtClean="0"/>
              <a:t>	 	</a:t>
            </a:r>
            <a:r>
              <a:rPr lang="en-US" b="1" dirty="0" err="1" smtClean="0"/>
              <a:t>você</a:t>
            </a:r>
            <a:r>
              <a:rPr lang="en-US" dirty="0" smtClean="0"/>
              <a:t> </a:t>
            </a:r>
          </a:p>
          <a:p>
            <a:pPr>
              <a:spcBef>
                <a:spcPts val="0"/>
              </a:spcBef>
              <a:buNone/>
            </a:pPr>
            <a:r>
              <a:rPr lang="en-US" dirty="0" smtClean="0"/>
              <a:t>	I	on Saturday	wait		you</a:t>
            </a:r>
          </a:p>
          <a:p>
            <a:pPr marL="0" indent="0">
              <a:spcBef>
                <a:spcPts val="0"/>
              </a:spcBef>
              <a:buNone/>
            </a:pPr>
            <a:r>
              <a:rPr lang="en-US" dirty="0" smtClean="0"/>
              <a:t>(</a:t>
            </a:r>
            <a:r>
              <a:rPr lang="en-US" i="1" dirty="0" smtClean="0"/>
              <a:t>letter 1937 </a:t>
            </a:r>
            <a:r>
              <a:rPr lang="en-US" dirty="0" smtClean="0"/>
              <a:t>- Souza 2014)</a:t>
            </a:r>
            <a:endParaRPr lang="fr-FR" dirty="0" smtClean="0"/>
          </a:p>
          <a:p>
            <a:pPr>
              <a:spcBef>
                <a:spcPts val="0"/>
              </a:spcBef>
              <a:buNone/>
            </a:pPr>
            <a:r>
              <a:rPr lang="en-US" dirty="0" smtClean="0"/>
              <a:t>14.</a:t>
            </a:r>
            <a:r>
              <a:rPr lang="en-US" b="1" dirty="0" smtClean="0"/>
              <a:t>	Te</a:t>
            </a:r>
            <a:r>
              <a:rPr lang="en-US" dirty="0" smtClean="0"/>
              <a:t> 		</a:t>
            </a:r>
            <a:r>
              <a:rPr lang="en-US" dirty="0" err="1" smtClean="0"/>
              <a:t>acompanharei</a:t>
            </a:r>
            <a:r>
              <a:rPr lang="en-US" dirty="0" smtClean="0"/>
              <a:t> 		</a:t>
            </a:r>
            <a:r>
              <a:rPr lang="en-US" dirty="0" err="1" smtClean="0"/>
              <a:t>em</a:t>
            </a:r>
            <a:r>
              <a:rPr lang="en-US" dirty="0" smtClean="0"/>
              <a:t> </a:t>
            </a:r>
            <a:r>
              <a:rPr lang="en-US" dirty="0" err="1" smtClean="0"/>
              <a:t>muitas</a:t>
            </a:r>
            <a:r>
              <a:rPr lang="en-US" dirty="0" smtClean="0"/>
              <a:t> </a:t>
            </a:r>
            <a:r>
              <a:rPr lang="en-US" dirty="0" err="1" smtClean="0"/>
              <a:t>orações</a:t>
            </a:r>
            <a:r>
              <a:rPr lang="en-US" dirty="0" smtClean="0"/>
              <a:t> </a:t>
            </a:r>
          </a:p>
          <a:p>
            <a:pPr>
              <a:spcBef>
                <a:spcPts val="0"/>
              </a:spcBef>
              <a:buNone/>
            </a:pPr>
            <a:r>
              <a:rPr lang="en-US" dirty="0" smtClean="0"/>
              <a:t>	2p.CL 	will accompany 	in many prays</a:t>
            </a:r>
          </a:p>
          <a:p>
            <a:pPr marL="0" indent="0">
              <a:spcBef>
                <a:spcPts val="0"/>
              </a:spcBef>
              <a:buNone/>
            </a:pPr>
            <a:r>
              <a:rPr lang="en-US" dirty="0" smtClean="0"/>
              <a:t>(</a:t>
            </a:r>
            <a:r>
              <a:rPr lang="en-US" i="1" dirty="0" smtClean="0"/>
              <a:t>letter 1920 </a:t>
            </a:r>
            <a:r>
              <a:rPr lang="en-US" dirty="0" smtClean="0"/>
              <a:t>- Souza 2014)</a:t>
            </a:r>
          </a:p>
          <a:p>
            <a:pPr marL="0" indent="0">
              <a:spcBef>
                <a:spcPts val="0"/>
              </a:spcBef>
              <a:buNone/>
            </a:pPr>
            <a:r>
              <a:rPr lang="en-US" dirty="0" smtClean="0"/>
              <a:t>15.  </a:t>
            </a:r>
            <a:r>
              <a:rPr lang="en-US" dirty="0" err="1" smtClean="0"/>
              <a:t>Você</a:t>
            </a:r>
            <a:r>
              <a:rPr lang="en-US" dirty="0" smtClean="0"/>
              <a:t> </a:t>
            </a:r>
            <a:r>
              <a:rPr lang="en-US" dirty="0" err="1" smtClean="0"/>
              <a:t>vem</a:t>
            </a:r>
            <a:r>
              <a:rPr lang="en-US" dirty="0" smtClean="0"/>
              <a:t> 	</a:t>
            </a:r>
            <a:r>
              <a:rPr lang="en-US" dirty="0" err="1" smtClean="0"/>
              <a:t>buscar</a:t>
            </a:r>
            <a:r>
              <a:rPr lang="en-US" dirty="0" smtClean="0"/>
              <a:t> [</a:t>
            </a:r>
            <a:r>
              <a:rPr lang="en-US" dirty="0" err="1" smtClean="0"/>
              <a:t>e</a:t>
            </a:r>
            <a:r>
              <a:rPr lang="en-US" dirty="0" smtClean="0"/>
              <a:t>] </a:t>
            </a:r>
            <a:r>
              <a:rPr lang="en-US" dirty="0" err="1" smtClean="0"/>
              <a:t>e</a:t>
            </a:r>
            <a:r>
              <a:rPr lang="en-US" dirty="0" smtClean="0"/>
              <a:t>  	</a:t>
            </a:r>
            <a:r>
              <a:rPr lang="en-US" dirty="0" err="1" smtClean="0"/>
              <a:t>eu</a:t>
            </a:r>
            <a:r>
              <a:rPr lang="en-US" dirty="0" smtClean="0"/>
              <a:t> 	</a:t>
            </a:r>
            <a:r>
              <a:rPr lang="en-US" b="1" dirty="0" err="1" smtClean="0"/>
              <a:t>te</a:t>
            </a:r>
            <a:r>
              <a:rPr lang="en-US" b="1" dirty="0" smtClean="0"/>
              <a:t> 	</a:t>
            </a:r>
            <a:r>
              <a:rPr lang="en-US" dirty="0" err="1" smtClean="0"/>
              <a:t>vejo</a:t>
            </a:r>
            <a:r>
              <a:rPr lang="en-US" dirty="0" smtClean="0"/>
              <a:t> </a:t>
            </a:r>
            <a:r>
              <a:rPr lang="en-US" b="1" dirty="0" smtClean="0"/>
              <a:t>[…].”</a:t>
            </a:r>
          </a:p>
          <a:p>
            <a:pPr marL="0" indent="0">
              <a:spcBef>
                <a:spcPts val="0"/>
              </a:spcBef>
              <a:buNone/>
            </a:pPr>
            <a:r>
              <a:rPr lang="en-US" dirty="0" smtClean="0"/>
              <a:t>      You  come  take 	(it) and I 	2p.CL 	see</a:t>
            </a:r>
            <a:endParaRPr lang="en-US" b="1" dirty="0" smtClean="0"/>
          </a:p>
          <a:p>
            <a:pPr marL="0" indent="0">
              <a:spcBef>
                <a:spcPts val="0"/>
              </a:spcBef>
              <a:buNone/>
            </a:pPr>
            <a:r>
              <a:rPr lang="en-US" dirty="0" smtClean="0"/>
              <a:t>(</a:t>
            </a:r>
            <a:r>
              <a:rPr lang="en-US" b="1" dirty="0" smtClean="0"/>
              <a:t> </a:t>
            </a:r>
            <a:r>
              <a:rPr lang="en-US" i="1" dirty="0" smtClean="0"/>
              <a:t>Os 12 </a:t>
            </a:r>
            <a:r>
              <a:rPr lang="en-US" i="1" dirty="0" err="1" smtClean="0"/>
              <a:t>trabalhos</a:t>
            </a:r>
            <a:r>
              <a:rPr lang="en-US" i="1" dirty="0" smtClean="0"/>
              <a:t> 2006 </a:t>
            </a:r>
            <a:r>
              <a:rPr lang="en-US" b="1" i="1" dirty="0" smtClean="0"/>
              <a:t>-</a:t>
            </a:r>
            <a:r>
              <a:rPr lang="en-US" dirty="0" smtClean="0"/>
              <a:t>Silva 2011</a:t>
            </a:r>
            <a:r>
              <a:rPr lang="en-US" b="1" i="1" dirty="0" smtClean="0"/>
              <a:t> )</a:t>
            </a:r>
            <a:endParaRPr lang="en-US" dirty="0" smtClean="0"/>
          </a:p>
          <a:p>
            <a:pPr>
              <a:spcBef>
                <a:spcPts val="0"/>
              </a:spcBef>
              <a:buNone/>
            </a:pPr>
            <a:r>
              <a:rPr lang="en-US" dirty="0" smtClean="0"/>
              <a:t>16.	</a:t>
            </a:r>
            <a:r>
              <a:rPr lang="en-US" dirty="0" err="1" smtClean="0"/>
              <a:t>Eu</a:t>
            </a:r>
            <a:r>
              <a:rPr lang="en-US" dirty="0" smtClean="0"/>
              <a:t> </a:t>
            </a:r>
            <a:r>
              <a:rPr lang="en-US" dirty="0" err="1" smtClean="0"/>
              <a:t>sigo</a:t>
            </a:r>
            <a:r>
              <a:rPr lang="en-US" dirty="0" smtClean="0"/>
              <a:t> 	</a:t>
            </a:r>
            <a:r>
              <a:rPr lang="en-US" b="1" dirty="0" err="1" smtClean="0"/>
              <a:t>você</a:t>
            </a:r>
            <a:r>
              <a:rPr lang="en-US" b="1" dirty="0" smtClean="0"/>
              <a:t>.</a:t>
            </a:r>
            <a:r>
              <a:rPr lang="en-US" dirty="0" smtClean="0"/>
              <a:t> 	</a:t>
            </a:r>
            <a:r>
              <a:rPr lang="en-US" dirty="0" err="1" smtClean="0"/>
              <a:t>Vá</a:t>
            </a:r>
            <a:r>
              <a:rPr lang="en-US" dirty="0" smtClean="0"/>
              <a:t> </a:t>
            </a:r>
            <a:r>
              <a:rPr lang="en-US" dirty="0" err="1" smtClean="0"/>
              <a:t>devagar</a:t>
            </a:r>
            <a:r>
              <a:rPr lang="en-US" dirty="0" smtClean="0"/>
              <a:t>. </a:t>
            </a:r>
          </a:p>
          <a:p>
            <a:pPr>
              <a:spcBef>
                <a:spcPts val="0"/>
              </a:spcBef>
              <a:buNone/>
            </a:pPr>
            <a:r>
              <a:rPr lang="en-US" dirty="0" smtClean="0"/>
              <a:t>	I 	follow you.	Go slowly</a:t>
            </a:r>
          </a:p>
          <a:p>
            <a:pPr marL="0" indent="0">
              <a:spcBef>
                <a:spcPts val="0"/>
              </a:spcBef>
              <a:buNone/>
            </a:pPr>
            <a:r>
              <a:rPr lang="en-US" b="1" dirty="0" smtClean="0"/>
              <a:t>(</a:t>
            </a:r>
            <a:r>
              <a:rPr lang="en-US" i="1" dirty="0" err="1" smtClean="0"/>
              <a:t>Meu</a:t>
            </a:r>
            <a:r>
              <a:rPr lang="en-US" i="1" dirty="0" smtClean="0"/>
              <a:t> </a:t>
            </a:r>
            <a:r>
              <a:rPr lang="en-US" i="1" dirty="0" err="1" smtClean="0"/>
              <a:t>tio</a:t>
            </a:r>
            <a:r>
              <a:rPr lang="en-US" i="1" dirty="0" smtClean="0"/>
              <a:t> </a:t>
            </a:r>
            <a:r>
              <a:rPr lang="en-US" i="1" dirty="0" err="1" smtClean="0"/>
              <a:t>matou</a:t>
            </a:r>
            <a:r>
              <a:rPr lang="en-US" i="1" dirty="0" smtClean="0"/>
              <a:t> um </a:t>
            </a:r>
            <a:r>
              <a:rPr lang="en-US" i="1" dirty="0" err="1" smtClean="0"/>
              <a:t>cara</a:t>
            </a:r>
            <a:r>
              <a:rPr lang="en-US" i="1" dirty="0" smtClean="0"/>
              <a:t> 2004 </a:t>
            </a:r>
            <a:r>
              <a:rPr lang="en-US" b="1" i="1" dirty="0" smtClean="0"/>
              <a:t>– </a:t>
            </a:r>
            <a:r>
              <a:rPr lang="en-US" dirty="0" smtClean="0"/>
              <a:t>Silva 2011</a:t>
            </a:r>
            <a:r>
              <a:rPr lang="en-US" b="1" i="1" dirty="0" smtClean="0"/>
              <a:t>)</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21</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The evolution of the use of the 2</a:t>
            </a:r>
            <a:r>
              <a:rPr lang="en-US" sz="3200" baseline="30000" dirty="0" smtClean="0"/>
              <a:t>nd</a:t>
            </a:r>
            <a:r>
              <a:rPr lang="en-US" sz="3200" dirty="0" smtClean="0"/>
              <a:t> person clitic ‘</a:t>
            </a:r>
            <a:r>
              <a:rPr lang="en-US" sz="3200" dirty="0" err="1" smtClean="0"/>
              <a:t>te</a:t>
            </a:r>
            <a:r>
              <a:rPr lang="en-US" sz="3200" dirty="0" smtClean="0"/>
              <a:t>’ vs. the 2</a:t>
            </a:r>
            <a:r>
              <a:rPr lang="en-US" sz="3200" baseline="30000" dirty="0" smtClean="0"/>
              <a:t>nd</a:t>
            </a:r>
            <a:r>
              <a:rPr lang="en-US" sz="3200" dirty="0" smtClean="0"/>
              <a:t> person full pronoun ‘</a:t>
            </a:r>
            <a:r>
              <a:rPr lang="en-US" sz="3200" dirty="0" err="1" smtClean="0"/>
              <a:t>você</a:t>
            </a:r>
            <a:r>
              <a:rPr lang="en-US" sz="3200" dirty="0" smtClean="0"/>
              <a:t>’ in </a:t>
            </a:r>
            <a:r>
              <a:rPr lang="en-US" sz="3200" dirty="0" err="1" smtClean="0"/>
              <a:t>diachrony</a:t>
            </a:r>
            <a:r>
              <a:rPr lang="en-US" sz="3200" dirty="0" smtClean="0"/>
              <a:t> (letters)</a:t>
            </a:r>
            <a:endParaRPr lang="en-US" sz="3200" dirty="0"/>
          </a:p>
        </p:txBody>
      </p:sp>
      <p:sp>
        <p:nvSpPr>
          <p:cNvPr id="3" name="Content Placeholder 2"/>
          <p:cNvSpPr>
            <a:spLocks noGrp="1"/>
          </p:cNvSpPr>
          <p:nvPr>
            <p:ph idx="1"/>
          </p:nvPr>
        </p:nvSpPr>
        <p:spPr/>
        <p:txBody>
          <a:bodyPr>
            <a:normAutofit lnSpcReduction="10000"/>
          </a:bodyPr>
          <a:lstStyle/>
          <a:p>
            <a:pPr>
              <a:buNone/>
            </a:pPr>
            <a:endParaRPr lang="en-US" b="1" dirty="0" smtClean="0"/>
          </a:p>
          <a:p>
            <a:pPr>
              <a:buNone/>
            </a:pPr>
            <a:r>
              <a:rPr lang="en-US" b="1" dirty="0" smtClean="0"/>
              <a:t> 	 </a:t>
            </a:r>
          </a:p>
          <a:p>
            <a:endParaRPr lang="en-US" dirty="0" smtClean="0"/>
          </a:p>
          <a:p>
            <a:endParaRPr lang="en-US" dirty="0" smtClean="0"/>
          </a:p>
          <a:p>
            <a:endParaRPr lang="en-US" dirty="0" smtClean="0"/>
          </a:p>
          <a:p>
            <a:endParaRPr lang="en-US" dirty="0" smtClean="0"/>
          </a:p>
          <a:p>
            <a:endParaRPr lang="en-US" dirty="0" smtClean="0"/>
          </a:p>
          <a:p>
            <a:r>
              <a:rPr lang="en-US" dirty="0" smtClean="0"/>
              <a:t>Cf. Souza 2014</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graphicFrame>
        <p:nvGraphicFramePr>
          <p:cNvPr id="5" name="Table 4"/>
          <p:cNvGraphicFramePr>
            <a:graphicFrameLocks noGrp="1"/>
          </p:cNvGraphicFramePr>
          <p:nvPr/>
        </p:nvGraphicFramePr>
        <p:xfrm>
          <a:off x="1816100" y="2740212"/>
          <a:ext cx="6096000" cy="2624271"/>
        </p:xfrm>
        <a:graphic>
          <a:graphicData uri="http://schemas.openxmlformats.org/drawingml/2006/table">
            <a:tbl>
              <a:tblPr firstRow="1" bandRow="1">
                <a:tableStyleId>{5C22544A-7EE6-4342-B048-85BDC9FD1C3A}</a:tableStyleId>
              </a:tblPr>
              <a:tblGrid>
                <a:gridCol w="2032000"/>
                <a:gridCol w="2032000"/>
                <a:gridCol w="2032000"/>
              </a:tblGrid>
              <a:tr h="336943">
                <a:tc>
                  <a:txBody>
                    <a:bodyPr/>
                    <a:lstStyle/>
                    <a:p>
                      <a:r>
                        <a:rPr lang="en-US" dirty="0" smtClean="0"/>
                        <a:t>period</a:t>
                      </a:r>
                      <a:endParaRPr lang="en-US" dirty="0"/>
                    </a:p>
                  </a:txBody>
                  <a:tcPr/>
                </a:tc>
                <a:tc>
                  <a:txBody>
                    <a:bodyPr/>
                    <a:lstStyle/>
                    <a:p>
                      <a:r>
                        <a:rPr lang="en-US" dirty="0" err="1" smtClean="0"/>
                        <a:t>te</a:t>
                      </a:r>
                      <a:endParaRPr lang="en-US" dirty="0"/>
                    </a:p>
                  </a:txBody>
                  <a:tcPr/>
                </a:tc>
                <a:tc>
                  <a:txBody>
                    <a:bodyPr/>
                    <a:lstStyle/>
                    <a:p>
                      <a:r>
                        <a:rPr lang="en-US" dirty="0" err="1" smtClean="0"/>
                        <a:t>você</a:t>
                      </a:r>
                      <a:endParaRPr lang="en-US" dirty="0"/>
                    </a:p>
                  </a:txBody>
                  <a:tcPr/>
                </a:tc>
              </a:tr>
              <a:tr h="296347">
                <a:tc>
                  <a:txBody>
                    <a:bodyPr/>
                    <a:lstStyle/>
                    <a:p>
                      <a:r>
                        <a:rPr lang="en-US" dirty="0" smtClean="0"/>
                        <a:t>1906-1930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132 - 97,1%</a:t>
                      </a:r>
                    </a:p>
                    <a:p>
                      <a:endParaRPr lang="en-US" dirty="0"/>
                    </a:p>
                  </a:txBody>
                  <a:tcPr/>
                </a:tc>
                <a:tc>
                  <a:txBody>
                    <a:bodyPr/>
                    <a:lstStyle/>
                    <a:p>
                      <a:r>
                        <a:rPr lang="en-US" dirty="0" smtClean="0"/>
                        <a:t>4 – 2,9%</a:t>
                      </a:r>
                      <a:endParaRPr lang="en-US" dirty="0"/>
                    </a:p>
                  </a:txBody>
                  <a:tcPr/>
                </a:tc>
              </a:tr>
              <a:tr h="296347">
                <a:tc>
                  <a:txBody>
                    <a:bodyPr/>
                    <a:lstStyle/>
                    <a:p>
                      <a:r>
                        <a:rPr lang="en-US" dirty="0" smtClean="0"/>
                        <a:t>1931 - 1955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123 - 93,9%</a:t>
                      </a:r>
                    </a:p>
                    <a:p>
                      <a:endParaRPr lang="en-US" dirty="0"/>
                    </a:p>
                  </a:txBody>
                  <a:tcPr/>
                </a:tc>
                <a:tc>
                  <a:txBody>
                    <a:bodyPr/>
                    <a:lstStyle/>
                    <a:p>
                      <a:r>
                        <a:rPr lang="en-US" dirty="0" smtClean="0"/>
                        <a:t>8 – 6,1%</a:t>
                      </a:r>
                      <a:endParaRPr lang="en-US" dirty="0"/>
                    </a:p>
                  </a:txBody>
                  <a:tcPr/>
                </a:tc>
              </a:tr>
              <a:tr h="978351">
                <a:tc>
                  <a:txBody>
                    <a:bodyPr/>
                    <a:lstStyle/>
                    <a:p>
                      <a:r>
                        <a:rPr lang="en-US" dirty="0" smtClean="0"/>
                        <a:t>1956 - 1980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38 - 69,1%</a:t>
                      </a:r>
                    </a:p>
                    <a:p>
                      <a:endParaRPr lang="en-US" dirty="0"/>
                    </a:p>
                  </a:txBody>
                  <a:tcPr/>
                </a:tc>
                <a:tc>
                  <a:txBody>
                    <a:bodyPr/>
                    <a:lstStyle/>
                    <a:p>
                      <a:r>
                        <a:rPr lang="en-US" dirty="0" smtClean="0"/>
                        <a:t>17- 30,9%</a:t>
                      </a:r>
                      <a:endParaRPr lang="en-US" dirty="0"/>
                    </a:p>
                  </a:txBody>
                  <a:tcPr/>
                </a:tc>
              </a:tr>
            </a:tbl>
          </a:graphicData>
        </a:graphic>
      </p:graphicFrame>
      <p:sp>
        <p:nvSpPr>
          <p:cNvPr id="6" name="Slide Number Placeholder 5"/>
          <p:cNvSpPr>
            <a:spLocks noGrp="1"/>
          </p:cNvSpPr>
          <p:nvPr>
            <p:ph type="sldNum" sz="quarter" idx="12"/>
          </p:nvPr>
        </p:nvSpPr>
        <p:spPr/>
        <p:txBody>
          <a:bodyPr/>
          <a:lstStyle/>
          <a:p>
            <a:fld id="{076629CB-7937-4506-A327-ACF88B95BB03}" type="slidenum">
              <a:rPr lang="en-US" smtClean="0"/>
              <a:pPr/>
              <a:t>22</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498475" y="94129"/>
            <a:ext cx="8147051" cy="782171"/>
          </a:xfrm>
        </p:spPr>
        <p:txBody>
          <a:bodyPr/>
          <a:lstStyle/>
          <a:p>
            <a:r>
              <a:rPr lang="en-US" sz="2800" dirty="0" smtClean="0"/>
              <a:t>The use of </a:t>
            </a:r>
            <a:r>
              <a:rPr lang="en-US" sz="2800" dirty="0" err="1" smtClean="0"/>
              <a:t>te</a:t>
            </a:r>
            <a:r>
              <a:rPr lang="en-US" sz="2800" dirty="0" smtClean="0"/>
              <a:t> (/</a:t>
            </a:r>
            <a:r>
              <a:rPr lang="en-US" sz="2800" dirty="0" err="1" smtClean="0"/>
              <a:t>lhe</a:t>
            </a:r>
            <a:r>
              <a:rPr lang="en-US" sz="2800" dirty="0" smtClean="0"/>
              <a:t>) </a:t>
            </a:r>
            <a:r>
              <a:rPr lang="en-US" sz="2800" dirty="0" err="1" smtClean="0"/>
              <a:t>e</a:t>
            </a:r>
            <a:r>
              <a:rPr lang="en-US" sz="2800" dirty="0" smtClean="0"/>
              <a:t> </a:t>
            </a:r>
            <a:r>
              <a:rPr lang="en-US" sz="2800" dirty="0" err="1" smtClean="0"/>
              <a:t>você</a:t>
            </a:r>
            <a:r>
              <a:rPr lang="en-US" sz="2800" dirty="0" smtClean="0"/>
              <a:t> in synchrony: variation studies in several Brazilian regions</a:t>
            </a:r>
            <a:endParaRPr lang="en-US" sz="2800" dirty="0"/>
          </a:p>
        </p:txBody>
      </p:sp>
      <p:graphicFrame>
        <p:nvGraphicFramePr>
          <p:cNvPr id="7" name="Content Placeholder 6"/>
          <p:cNvGraphicFramePr>
            <a:graphicFrameLocks noGrp="1"/>
          </p:cNvGraphicFramePr>
          <p:nvPr>
            <p:ph idx="1"/>
          </p:nvPr>
        </p:nvGraphicFramePr>
        <p:xfrm>
          <a:off x="498475" y="1143001"/>
          <a:ext cx="8147050" cy="5112008"/>
        </p:xfrm>
        <a:graphic>
          <a:graphicData uri="http://schemas.openxmlformats.org/drawingml/2006/table">
            <a:tbl>
              <a:tblPr firstRow="1" bandRow="1">
                <a:tableStyleId>{5C22544A-7EE6-4342-B048-85BDC9FD1C3A}</a:tableStyleId>
              </a:tblPr>
              <a:tblGrid>
                <a:gridCol w="1629410"/>
                <a:gridCol w="1629410"/>
                <a:gridCol w="1629410"/>
                <a:gridCol w="1629410"/>
                <a:gridCol w="1629410"/>
              </a:tblGrid>
              <a:tr h="1018843">
                <a:tc>
                  <a:txBody>
                    <a:bodyPr/>
                    <a:lstStyle/>
                    <a:p>
                      <a:r>
                        <a:rPr lang="en-US" dirty="0" smtClean="0"/>
                        <a:t> </a:t>
                      </a:r>
                      <a:endParaRPr lang="en-US" dirty="0"/>
                    </a:p>
                  </a:txBody>
                  <a:tcPr/>
                </a:tc>
                <a:tc>
                  <a:txBody>
                    <a:bodyPr/>
                    <a:lstStyle/>
                    <a:p>
                      <a:r>
                        <a:rPr lang="en-US" dirty="0" err="1" smtClean="0"/>
                        <a:t>você</a:t>
                      </a:r>
                      <a:endParaRPr lang="en-US" dirty="0"/>
                    </a:p>
                  </a:txBody>
                  <a:tcPr/>
                </a:tc>
                <a:tc>
                  <a:txBody>
                    <a:bodyPr/>
                    <a:lstStyle/>
                    <a:p>
                      <a:r>
                        <a:rPr lang="en-US" dirty="0" err="1" smtClean="0"/>
                        <a:t>te</a:t>
                      </a:r>
                      <a:endParaRPr lang="en-US" dirty="0"/>
                    </a:p>
                  </a:txBody>
                  <a:tcPr/>
                </a:tc>
                <a:tc>
                  <a:txBody>
                    <a:bodyPr/>
                    <a:lstStyle/>
                    <a:p>
                      <a:r>
                        <a:rPr lang="en-US" dirty="0" smtClean="0"/>
                        <a:t>Other  2</a:t>
                      </a:r>
                      <a:r>
                        <a:rPr lang="en-US" baseline="30000" dirty="0" smtClean="0"/>
                        <a:t>nd</a:t>
                      </a:r>
                      <a:r>
                        <a:rPr lang="en-US" dirty="0" smtClean="0"/>
                        <a:t> </a:t>
                      </a:r>
                      <a:r>
                        <a:rPr lang="en-US" dirty="0" err="1" smtClean="0"/>
                        <a:t>p</a:t>
                      </a:r>
                      <a:r>
                        <a:rPr lang="en-US" dirty="0" smtClean="0"/>
                        <a:t>.</a:t>
                      </a:r>
                    </a:p>
                    <a:p>
                      <a:r>
                        <a:rPr lang="en-US" dirty="0" smtClean="0"/>
                        <a:t>pronouns</a:t>
                      </a:r>
                      <a:endParaRPr lang="en-US" dirty="0"/>
                    </a:p>
                  </a:txBody>
                  <a:tcPr/>
                </a:tc>
                <a:tc>
                  <a:txBody>
                    <a:bodyPr/>
                    <a:lstStyle/>
                    <a:p>
                      <a:r>
                        <a:rPr lang="en-US" dirty="0" smtClean="0"/>
                        <a:t>source</a:t>
                      </a:r>
                      <a:endParaRPr lang="en-US" dirty="0"/>
                    </a:p>
                  </a:txBody>
                  <a:tcPr/>
                </a:tc>
              </a:tr>
              <a:tr h="1177903">
                <a:tc>
                  <a:txBody>
                    <a:bodyPr/>
                    <a:lstStyle/>
                    <a:p>
                      <a:r>
                        <a:rPr lang="en-US" dirty="0" smtClean="0"/>
                        <a:t>Salvador</a:t>
                      </a:r>
                      <a:endParaRPr lang="en-US" dirty="0"/>
                    </a:p>
                  </a:txBody>
                  <a:tcPr/>
                </a:tc>
                <a:tc>
                  <a:txBody>
                    <a:bodyPr/>
                    <a:lstStyle/>
                    <a:p>
                      <a:r>
                        <a:rPr lang="en-US" dirty="0" smtClean="0"/>
                        <a:t>43 – 8%</a:t>
                      </a:r>
                      <a:endParaRPr lang="en-US" dirty="0"/>
                    </a:p>
                  </a:txBody>
                  <a:tcPr/>
                </a:tc>
                <a:tc>
                  <a:txBody>
                    <a:bodyPr/>
                    <a:lstStyle/>
                    <a:p>
                      <a:r>
                        <a:rPr lang="en-US" dirty="0" smtClean="0"/>
                        <a:t>247 – 46%</a:t>
                      </a:r>
                      <a:endParaRPr lang="en-US" dirty="0"/>
                    </a:p>
                  </a:txBody>
                  <a:tcPr/>
                </a:tc>
                <a:tc>
                  <a:txBody>
                    <a:bodyPr/>
                    <a:lstStyle/>
                    <a:p>
                      <a:r>
                        <a:rPr lang="en-US" dirty="0" err="1" smtClean="0"/>
                        <a:t>lhe</a:t>
                      </a:r>
                      <a:r>
                        <a:rPr lang="en-US" dirty="0" smtClean="0"/>
                        <a:t>: 251 – 46%</a:t>
                      </a:r>
                      <a:endParaRPr lang="en-US" dirty="0"/>
                    </a:p>
                  </a:txBody>
                  <a:tcPr/>
                </a:tc>
                <a:tc>
                  <a:txBody>
                    <a:bodyPr/>
                    <a:lstStyle/>
                    <a:p>
                      <a:r>
                        <a:rPr lang="en-US" dirty="0" smtClean="0"/>
                        <a:t>Almeida</a:t>
                      </a:r>
                      <a:r>
                        <a:rPr lang="en-US" baseline="0" dirty="0" smtClean="0"/>
                        <a:t> 2009, p.128.</a:t>
                      </a:r>
                      <a:endParaRPr lang="en-US" dirty="0"/>
                    </a:p>
                  </a:txBody>
                  <a:tcPr/>
                </a:tc>
              </a:tr>
              <a:tr h="1177903">
                <a:tc>
                  <a:txBody>
                    <a:bodyPr/>
                    <a:lstStyle/>
                    <a:p>
                      <a:r>
                        <a:rPr lang="en-US" dirty="0" smtClean="0"/>
                        <a:t>Rio de Janeiro</a:t>
                      </a:r>
                      <a:endParaRPr lang="en-US" dirty="0"/>
                    </a:p>
                  </a:txBody>
                  <a:tcPr/>
                </a:tc>
                <a:tc>
                  <a:txBody>
                    <a:bodyPr/>
                    <a:lstStyle/>
                    <a:p>
                      <a:r>
                        <a:rPr lang="en-US" dirty="0" smtClean="0"/>
                        <a:t>16 – 13%</a:t>
                      </a:r>
                      <a:endParaRPr lang="en-US" dirty="0"/>
                    </a:p>
                  </a:txBody>
                  <a:tcPr/>
                </a:tc>
                <a:tc>
                  <a:txBody>
                    <a:bodyPr/>
                    <a:lstStyle/>
                    <a:p>
                      <a:r>
                        <a:rPr lang="en-US" dirty="0" smtClean="0"/>
                        <a:t>109 – 85%</a:t>
                      </a:r>
                      <a:endParaRPr lang="en-US" dirty="0"/>
                    </a:p>
                  </a:txBody>
                  <a:tcPr/>
                </a:tc>
                <a:tc>
                  <a:txBody>
                    <a:bodyPr/>
                    <a:lstStyle/>
                    <a:p>
                      <a:r>
                        <a:rPr lang="en-US" dirty="0" err="1" smtClean="0"/>
                        <a:t>tu</a:t>
                      </a:r>
                      <a:r>
                        <a:rPr lang="en-US" dirty="0" smtClean="0"/>
                        <a:t>: 3 – 2%</a:t>
                      </a:r>
                      <a:endParaRPr lang="en-US" dirty="0"/>
                    </a:p>
                  </a:txBody>
                  <a:tcPr/>
                </a:tc>
                <a:tc>
                  <a:txBody>
                    <a:bodyPr/>
                    <a:lstStyle/>
                    <a:p>
                      <a:r>
                        <a:rPr lang="en-US" dirty="0" err="1" smtClean="0"/>
                        <a:t>Pimienta</a:t>
                      </a:r>
                      <a:r>
                        <a:rPr lang="en-US" dirty="0" smtClean="0"/>
                        <a:t> 2013, p.86</a:t>
                      </a:r>
                      <a:endParaRPr lang="en-US" dirty="0"/>
                    </a:p>
                  </a:txBody>
                  <a:tcPr/>
                </a:tc>
              </a:tr>
              <a:tr h="1682719">
                <a:tc>
                  <a:txBody>
                    <a:bodyPr/>
                    <a:lstStyle/>
                    <a:p>
                      <a:r>
                        <a:rPr lang="en-US" dirty="0" smtClean="0"/>
                        <a:t>Brazilian movies (2000-2008)</a:t>
                      </a:r>
                      <a:endParaRPr lang="en-US" dirty="0"/>
                    </a:p>
                  </a:txBody>
                  <a:tcPr/>
                </a:tc>
                <a:tc>
                  <a:txBody>
                    <a:bodyPr/>
                    <a:lstStyle/>
                    <a:p>
                      <a:r>
                        <a:rPr lang="en-US" dirty="0" smtClean="0"/>
                        <a:t>31 – 16,7%</a:t>
                      </a:r>
                    </a:p>
                    <a:p>
                      <a:endParaRPr lang="en-US" dirty="0" smtClean="0"/>
                    </a:p>
                    <a:p>
                      <a:r>
                        <a:rPr lang="en-US" dirty="0" smtClean="0"/>
                        <a:t>RJ     22 – 22%</a:t>
                      </a:r>
                    </a:p>
                    <a:p>
                      <a:r>
                        <a:rPr lang="en-US" dirty="0" smtClean="0"/>
                        <a:t>SP        8 - 14%</a:t>
                      </a:r>
                    </a:p>
                    <a:p>
                      <a:r>
                        <a:rPr lang="en-US" dirty="0" smtClean="0"/>
                        <a:t>POA    1- 3,4%</a:t>
                      </a:r>
                      <a:endParaRPr lang="en-US" dirty="0"/>
                    </a:p>
                  </a:txBody>
                  <a:tcPr/>
                </a:tc>
                <a:tc>
                  <a:txBody>
                    <a:bodyPr/>
                    <a:lstStyle/>
                    <a:p>
                      <a:r>
                        <a:rPr lang="en-US" dirty="0" smtClean="0"/>
                        <a:t>151 – 81,2%</a:t>
                      </a:r>
                    </a:p>
                    <a:p>
                      <a:endParaRPr lang="en-US" dirty="0" smtClean="0"/>
                    </a:p>
                    <a:p>
                      <a:r>
                        <a:rPr lang="en-US" dirty="0" smtClean="0"/>
                        <a:t>RJ     77–77%</a:t>
                      </a:r>
                    </a:p>
                    <a:p>
                      <a:r>
                        <a:rPr lang="en-US" dirty="0" smtClean="0"/>
                        <a:t>SP     48-84,2%</a:t>
                      </a:r>
                    </a:p>
                    <a:p>
                      <a:r>
                        <a:rPr lang="en-US" dirty="0" smtClean="0"/>
                        <a:t>POA 26-89,7%</a:t>
                      </a:r>
                    </a:p>
                    <a:p>
                      <a:endParaRPr lang="en-US" dirty="0"/>
                    </a:p>
                  </a:txBody>
                  <a:tcPr/>
                </a:tc>
                <a:tc>
                  <a:txBody>
                    <a:bodyPr/>
                    <a:lstStyle/>
                    <a:p>
                      <a:r>
                        <a:rPr lang="en-US" dirty="0" err="1" smtClean="0"/>
                        <a:t>lhe</a:t>
                      </a:r>
                      <a:r>
                        <a:rPr lang="en-US" dirty="0" smtClean="0"/>
                        <a:t>: 4 – 2,2%</a:t>
                      </a:r>
                    </a:p>
                    <a:p>
                      <a:endParaRPr lang="en-US" dirty="0" smtClean="0"/>
                    </a:p>
                    <a:p>
                      <a:r>
                        <a:rPr lang="en-US" dirty="0" smtClean="0"/>
                        <a:t>RJ     </a:t>
                      </a:r>
                      <a:r>
                        <a:rPr lang="en-US" baseline="0" dirty="0" smtClean="0"/>
                        <a:t>   1</a:t>
                      </a:r>
                      <a:r>
                        <a:rPr lang="en-US" dirty="0" smtClean="0"/>
                        <a:t>–</a:t>
                      </a:r>
                      <a:r>
                        <a:rPr lang="en-US" baseline="0" dirty="0" smtClean="0"/>
                        <a:t>1</a:t>
                      </a:r>
                      <a:r>
                        <a:rPr lang="en-US" dirty="0" smtClean="0"/>
                        <a:t>%</a:t>
                      </a:r>
                    </a:p>
                    <a:p>
                      <a:r>
                        <a:rPr lang="en-US" dirty="0" smtClean="0"/>
                        <a:t>SP        1–1,8%</a:t>
                      </a:r>
                    </a:p>
                    <a:p>
                      <a:r>
                        <a:rPr lang="en-US" dirty="0" smtClean="0"/>
                        <a:t>POA    2-6,9%</a:t>
                      </a:r>
                    </a:p>
                    <a:p>
                      <a:endParaRPr lang="en-US" dirty="0"/>
                    </a:p>
                  </a:txBody>
                  <a:tcPr/>
                </a:tc>
                <a:tc>
                  <a:txBody>
                    <a:bodyPr/>
                    <a:lstStyle/>
                    <a:p>
                      <a:r>
                        <a:rPr lang="en-US" dirty="0" smtClean="0"/>
                        <a:t>Oliveira Silva 2011, p.37.</a:t>
                      </a:r>
                      <a:endParaRPr lang="en-US" dirty="0"/>
                    </a:p>
                  </a:txBody>
                  <a:tcPr/>
                </a:tc>
              </a:tr>
            </a:tbl>
          </a:graphicData>
        </a:graphic>
      </p:graphicFrame>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pPr/>
              <a:t>23</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655171"/>
          </a:xfrm>
        </p:spPr>
        <p:txBody>
          <a:bodyPr/>
          <a:lstStyle/>
          <a:p>
            <a:r>
              <a:rPr lang="en-US" sz="3200" dirty="0" smtClean="0"/>
              <a:t>Conclusions about the data </a:t>
            </a:r>
            <a:endParaRPr lang="en-US" sz="3200" dirty="0"/>
          </a:p>
        </p:txBody>
      </p:sp>
      <p:sp>
        <p:nvSpPr>
          <p:cNvPr id="3" name="Content Placeholder 2"/>
          <p:cNvSpPr>
            <a:spLocks noGrp="1"/>
          </p:cNvSpPr>
          <p:nvPr>
            <p:ph idx="1"/>
          </p:nvPr>
        </p:nvSpPr>
        <p:spPr>
          <a:xfrm>
            <a:off x="498475" y="927100"/>
            <a:ext cx="8147051" cy="5199063"/>
          </a:xfrm>
        </p:spPr>
        <p:txBody>
          <a:bodyPr>
            <a:normAutofit lnSpcReduction="10000"/>
          </a:bodyPr>
          <a:lstStyle/>
          <a:p>
            <a:pPr>
              <a:buFont typeface="Wingdings" charset="2"/>
              <a:buChar char="ü"/>
            </a:pPr>
            <a:r>
              <a:rPr lang="en-US" dirty="0" smtClean="0"/>
              <a:t>Enclitic placement and the use of 3</a:t>
            </a:r>
            <a:r>
              <a:rPr lang="en-US" baseline="30000" dirty="0" smtClean="0"/>
              <a:t>rd</a:t>
            </a:r>
            <a:r>
              <a:rPr lang="en-US" dirty="0" smtClean="0"/>
              <a:t> pronoun clitics are the effect of the influence of prestigious versions of Portuguese (both Classical and Modern European). This conclusion is reinforced by the fact that children don’t produce those forms before they go to school.</a:t>
            </a:r>
          </a:p>
          <a:p>
            <a:pPr>
              <a:buFont typeface="Wingdings" charset="2"/>
              <a:buChar char="ü"/>
            </a:pPr>
            <a:r>
              <a:rPr lang="en-US" dirty="0" smtClean="0"/>
              <a:t>The dynamics of the use of 2</a:t>
            </a:r>
            <a:r>
              <a:rPr lang="en-US" baseline="30000" dirty="0" smtClean="0"/>
              <a:t>nd </a:t>
            </a:r>
            <a:r>
              <a:rPr lang="en-US" dirty="0" smtClean="0"/>
              <a:t> person clitics is different.  They continue to be extremely frequent in speech. Moreover, they are acquired by young children (</a:t>
            </a:r>
            <a:r>
              <a:rPr lang="en-US" dirty="0" err="1" smtClean="0"/>
              <a:t>Magalhães</a:t>
            </a:r>
            <a:r>
              <a:rPr lang="en-US" dirty="0" smtClean="0"/>
              <a:t> 2006). This is coherent with the fact that they are largely present in their </a:t>
            </a:r>
            <a:r>
              <a:rPr lang="en-US" dirty="0" err="1" smtClean="0"/>
              <a:t>PLDs</a:t>
            </a:r>
            <a:r>
              <a:rPr lang="en-US" dirty="0" smtClean="0"/>
              <a:t>.</a:t>
            </a:r>
          </a:p>
          <a:p>
            <a:pPr>
              <a:buFont typeface="Wingdings" charset="2"/>
              <a:buChar char="ü"/>
            </a:pPr>
            <a:r>
              <a:rPr lang="en-US" dirty="0" smtClean="0"/>
              <a:t>The variation between the clitic form and the tonic form is not the effect of a competition of the same kind we see for 3</a:t>
            </a:r>
            <a:r>
              <a:rPr lang="en-US" baseline="30000" dirty="0" smtClean="0"/>
              <a:t>rd</a:t>
            </a:r>
            <a:r>
              <a:rPr lang="en-US" dirty="0" smtClean="0"/>
              <a:t> person and for enclitic (vs. proclitic) placement. It is a genuine variation in spontaneous speech.  </a:t>
            </a:r>
          </a:p>
          <a:p>
            <a:pPr>
              <a:buFont typeface="Wingdings" charset="2"/>
              <a:buChar char="ü"/>
            </a:pPr>
            <a:endParaRPr lang="en-US" dirty="0" smtClean="0"/>
          </a:p>
          <a:p>
            <a:pPr>
              <a:buFont typeface="Wingdings" charset="2"/>
              <a:buChar char="ü"/>
            </a:pP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24</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858371"/>
          </a:xfrm>
        </p:spPr>
        <p:txBody>
          <a:bodyPr/>
          <a:lstStyle/>
          <a:p>
            <a:r>
              <a:rPr lang="en-US" sz="2800" dirty="0" smtClean="0"/>
              <a:t>Evidence of a stable variation</a:t>
            </a:r>
            <a:endParaRPr lang="en-US" sz="2800" dirty="0"/>
          </a:p>
        </p:txBody>
      </p:sp>
      <p:sp>
        <p:nvSpPr>
          <p:cNvPr id="3" name="Content Placeholder 2"/>
          <p:cNvSpPr>
            <a:spLocks noGrp="1"/>
          </p:cNvSpPr>
          <p:nvPr>
            <p:ph idx="1"/>
          </p:nvPr>
        </p:nvSpPr>
        <p:spPr/>
        <p:txBody>
          <a:bodyPr/>
          <a:lstStyle/>
          <a:p>
            <a:r>
              <a:rPr lang="en-US" dirty="0" smtClean="0"/>
              <a:t>Cf. Wallenberg &amp; </a:t>
            </a:r>
            <a:r>
              <a:rPr lang="en-US" dirty="0" err="1" smtClean="0"/>
              <a:t>Fruehwald</a:t>
            </a:r>
            <a:r>
              <a:rPr lang="en-US" smtClean="0"/>
              <a:t> (2015): </a:t>
            </a:r>
            <a:r>
              <a:rPr lang="en-US" dirty="0" smtClean="0"/>
              <a:t>either one form replaces the other or they specialize.</a:t>
            </a:r>
          </a:p>
          <a:p>
            <a:pPr>
              <a:buNone/>
            </a:pPr>
            <a:r>
              <a:rPr lang="en-US" dirty="0" smtClean="0"/>
              <a:t>	Specialization: for many speakers, </a:t>
            </a:r>
            <a:r>
              <a:rPr lang="en-US" i="1" dirty="0" err="1" smtClean="0"/>
              <a:t>te</a:t>
            </a:r>
            <a:r>
              <a:rPr lang="en-US" i="1" dirty="0" smtClean="0"/>
              <a:t> </a:t>
            </a:r>
            <a:r>
              <a:rPr lang="en-US" dirty="0" smtClean="0"/>
              <a:t>is loosing its [+ familiar] feature, as evidenced by the fact that it is compatible with the formal address “O </a:t>
            </a:r>
            <a:r>
              <a:rPr lang="en-US" dirty="0" err="1" smtClean="0"/>
              <a:t>Senhor</a:t>
            </a:r>
            <a:r>
              <a:rPr lang="en-US" dirty="0" smtClean="0"/>
              <a:t>/A </a:t>
            </a:r>
            <a:r>
              <a:rPr lang="en-US" dirty="0" err="1" smtClean="0"/>
              <a:t>Senhora</a:t>
            </a:r>
            <a:r>
              <a:rPr lang="en-US" dirty="0" smtClean="0"/>
              <a:t>”. </a:t>
            </a:r>
          </a:p>
          <a:p>
            <a:pPr>
              <a:buNone/>
            </a:pPr>
            <a:r>
              <a:rPr lang="en-US" dirty="0" smtClean="0"/>
              <a:t>	By contrast, </a:t>
            </a:r>
            <a:r>
              <a:rPr lang="en-US" i="1" dirty="0" err="1" smtClean="0"/>
              <a:t>você</a:t>
            </a:r>
            <a:r>
              <a:rPr lang="en-US" dirty="0" smtClean="0"/>
              <a:t> keeps its [+familiar] feature. </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25</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629771"/>
          </a:xfrm>
        </p:spPr>
        <p:txBody>
          <a:bodyPr/>
          <a:lstStyle/>
          <a:p>
            <a:r>
              <a:rPr lang="en-US" sz="3200" dirty="0" smtClean="0"/>
              <a:t>Conclusion</a:t>
            </a:r>
            <a:endParaRPr lang="en-US" sz="3200" dirty="0"/>
          </a:p>
        </p:txBody>
      </p:sp>
      <p:sp>
        <p:nvSpPr>
          <p:cNvPr id="3" name="Content Placeholder 2"/>
          <p:cNvSpPr>
            <a:spLocks noGrp="1"/>
          </p:cNvSpPr>
          <p:nvPr>
            <p:ph idx="1"/>
          </p:nvPr>
        </p:nvSpPr>
        <p:spPr>
          <a:xfrm>
            <a:off x="498475" y="990600"/>
            <a:ext cx="8147051" cy="5365750"/>
          </a:xfrm>
        </p:spPr>
        <p:txBody>
          <a:bodyPr>
            <a:normAutofit fontScale="85000" lnSpcReduction="10000"/>
          </a:bodyPr>
          <a:lstStyle/>
          <a:p>
            <a:pPr marL="0" indent="0" algn="just">
              <a:buNone/>
            </a:pPr>
            <a:r>
              <a:rPr lang="en-US" sz="2400" dirty="0" smtClean="0"/>
              <a:t>The data shown so far suggests that, due to the situation of contact characteristic of the emergence of Brazilian Portuguese, although speakers have been acquiring two distinct morphologies  for 2</a:t>
            </a:r>
            <a:r>
              <a:rPr lang="en-US" sz="2400" baseline="30000" dirty="0" smtClean="0"/>
              <a:t>nd</a:t>
            </a:r>
            <a:r>
              <a:rPr lang="en-US" sz="2400" dirty="0" smtClean="0"/>
              <a:t> person pronouns, one clitic and one non-clitic, the spoken vernacular does not evidence the existence of grammar competition between the old clitic grammar and the new non-clitic grammar. Instead, we observe </a:t>
            </a:r>
            <a:r>
              <a:rPr lang="en-US" sz="2400" b="1" dirty="0" smtClean="0"/>
              <a:t>a new grammar</a:t>
            </a:r>
            <a:r>
              <a:rPr lang="en-US" sz="2400" dirty="0" smtClean="0"/>
              <a:t>, which has a different clitic morphology and syntax.</a:t>
            </a:r>
          </a:p>
          <a:p>
            <a:pPr marL="0" indent="0" algn="just">
              <a:buNone/>
            </a:pPr>
            <a:r>
              <a:rPr lang="en-US" sz="2400" dirty="0" smtClean="0"/>
              <a:t>The existence of clitic doubling without preposition suggests that in that grammar, at least for part of the speakers, clitics were reanalyzed as </a:t>
            </a:r>
            <a:r>
              <a:rPr lang="en-US" sz="2400" i="1" dirty="0" smtClean="0"/>
              <a:t>object agreement markers</a:t>
            </a:r>
            <a:r>
              <a:rPr lang="en-US" sz="2400" dirty="0" smtClean="0"/>
              <a:t>, as proposed -through different formulations- by many researchers. This explains the co-occurrence,  both in the paradigm and in the syntax,  of clitics and tonic pronouns.   This might also explain the loss of the feature [+familiar].</a:t>
            </a:r>
          </a:p>
          <a:p>
            <a:pPr marL="0" indent="0" algn="just">
              <a:buNone/>
            </a:pPr>
            <a:r>
              <a:rPr lang="en-US" sz="2400" dirty="0" smtClean="0"/>
              <a:t>  </a:t>
            </a:r>
          </a:p>
          <a:p>
            <a:pPr>
              <a:buNone/>
            </a:pPr>
            <a:r>
              <a:rPr lang="en-US" sz="2400" dirty="0" smtClean="0"/>
              <a:t>	</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26</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Reflections for further research</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Is “stable” variation between different grammars possible?</a:t>
            </a:r>
          </a:p>
          <a:p>
            <a:r>
              <a:rPr lang="en-US" dirty="0" smtClean="0"/>
              <a:t>The facts from Brazilian Portuguese suggest that “stable variation” requires a unitary system in which both variants are licensed.</a:t>
            </a:r>
          </a:p>
          <a:p>
            <a:r>
              <a:rPr lang="en-US" dirty="0" smtClean="0"/>
              <a:t>That is: it is competition internal to one grammar. </a:t>
            </a:r>
          </a:p>
          <a:p>
            <a:r>
              <a:rPr lang="en-US" dirty="0" smtClean="0"/>
              <a:t>The contrast between 2</a:t>
            </a:r>
            <a:r>
              <a:rPr lang="en-US" baseline="30000" dirty="0" smtClean="0"/>
              <a:t>nd</a:t>
            </a:r>
            <a:r>
              <a:rPr lang="en-US" dirty="0" smtClean="0"/>
              <a:t> and 3</a:t>
            </a:r>
            <a:r>
              <a:rPr lang="en-US" baseline="30000" dirty="0" smtClean="0"/>
              <a:t>rd</a:t>
            </a:r>
            <a:r>
              <a:rPr lang="en-US" dirty="0" smtClean="0"/>
              <a:t> clitic pronouns in BP shows that in despite of the pressure of the norm, the new grammar has no means of licensing the latter. Impossible reanalysis of this kind could therefore be taken as hints for the understanding of what is at stake in specific grammatical changes.</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27</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algn="ctr">
              <a:buNone/>
            </a:pPr>
            <a:r>
              <a:rPr lang="en-US" sz="4000" dirty="0" smtClean="0"/>
              <a:t>Thank you!</a:t>
            </a:r>
          </a:p>
          <a:p>
            <a:pPr algn="ctr">
              <a:buNone/>
            </a:pPr>
            <a:endParaRPr lang="en-US" sz="4000" dirty="0" smtClean="0"/>
          </a:p>
          <a:p>
            <a:pPr algn="ctr">
              <a:spcBef>
                <a:spcPts val="200"/>
              </a:spcBef>
              <a:buNone/>
            </a:pPr>
            <a:r>
              <a:rPr lang="en-US" sz="2000" dirty="0" err="1" smtClean="0"/>
              <a:t>charlotte.mgc@gmail.com</a:t>
            </a:r>
            <a:endParaRPr lang="en-US" sz="2000" dirty="0" smtClean="0"/>
          </a:p>
          <a:p>
            <a:pPr algn="ctr">
              <a:spcBef>
                <a:spcPts val="200"/>
              </a:spcBef>
              <a:buNone/>
            </a:pPr>
            <a:r>
              <a:rPr lang="en-US" sz="2000" dirty="0" err="1" smtClean="0"/>
              <a:t>www.tycho.iel.unicamp.br</a:t>
            </a:r>
            <a:endParaRPr lang="en-US" sz="2000"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Organization of the presentation</a:t>
            </a:r>
            <a:endParaRPr lang="en-US" sz="2800" dirty="0"/>
          </a:p>
        </p:txBody>
      </p:sp>
      <p:sp>
        <p:nvSpPr>
          <p:cNvPr id="3" name="Content Placeholder 2"/>
          <p:cNvSpPr>
            <a:spLocks noGrp="1"/>
          </p:cNvSpPr>
          <p:nvPr>
            <p:ph idx="1"/>
          </p:nvPr>
        </p:nvSpPr>
        <p:spPr/>
        <p:txBody>
          <a:bodyPr/>
          <a:lstStyle/>
          <a:p>
            <a:pPr>
              <a:buNone/>
            </a:pPr>
            <a:r>
              <a:rPr lang="en-US" dirty="0" smtClean="0"/>
              <a:t>	1. Structural innovations in Brazilian Portuguese arguably due to contact (work in collaboration with </a:t>
            </a:r>
            <a:r>
              <a:rPr lang="en-US" dirty="0" err="1" smtClean="0"/>
              <a:t>Juanito</a:t>
            </a:r>
            <a:r>
              <a:rPr lang="en-US" dirty="0" smtClean="0"/>
              <a:t> </a:t>
            </a:r>
            <a:r>
              <a:rPr lang="en-US" dirty="0" err="1" smtClean="0"/>
              <a:t>Avelar</a:t>
            </a:r>
            <a:r>
              <a:rPr lang="en-US" dirty="0" smtClean="0"/>
              <a:t>).</a:t>
            </a:r>
          </a:p>
          <a:p>
            <a:pPr>
              <a:buNone/>
            </a:pPr>
            <a:endParaRPr lang="en-US" dirty="0" smtClean="0"/>
          </a:p>
          <a:p>
            <a:pPr>
              <a:buNone/>
            </a:pPr>
            <a:r>
              <a:rPr lang="en-US" dirty="0" smtClean="0"/>
              <a:t>	2. Morphological stability due to norm pressure.</a:t>
            </a:r>
          </a:p>
          <a:p>
            <a:pPr>
              <a:buNone/>
            </a:pPr>
            <a:endParaRPr lang="en-US" dirty="0" smtClean="0"/>
          </a:p>
          <a:p>
            <a:pPr>
              <a:buNone/>
            </a:pPr>
            <a:r>
              <a:rPr lang="en-US" dirty="0" smtClean="0"/>
              <a:t>	3.  Discussion of the result of the contact-induced change + the pressure of the norm: a new grammar with much morphological variation.</a:t>
            </a:r>
          </a:p>
          <a:p>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2</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200" dirty="0" smtClean="0"/>
              <a:t>Structural innovations in Brazilian Portuguese due to contact.</a:t>
            </a:r>
            <a:endParaRPr lang="en-US" sz="3200" dirty="0"/>
          </a:p>
        </p:txBody>
      </p:sp>
      <p:sp>
        <p:nvSpPr>
          <p:cNvPr id="7" name="Text Placeholder 6"/>
          <p:cNvSpPr>
            <a:spLocks noGrp="1"/>
          </p:cNvSpPr>
          <p:nvPr>
            <p:ph type="body" idx="1"/>
          </p:nvPr>
        </p:nvSpPr>
        <p:spPr/>
        <p:txBody>
          <a:bodyPr/>
          <a:lstStyle/>
          <a:p>
            <a:endParaRPr lang="en-US" dirty="0" smtClean="0"/>
          </a:p>
          <a:p>
            <a:r>
              <a:rPr lang="en-US" dirty="0" smtClean="0"/>
              <a:t>1. Locative and genitive subjects  </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820271"/>
          </a:xfrm>
        </p:spPr>
        <p:txBody>
          <a:bodyPr>
            <a:normAutofit/>
          </a:bodyPr>
          <a:lstStyle/>
          <a:p>
            <a:r>
              <a:rPr lang="en-US" sz="2800" dirty="0" smtClean="0"/>
              <a:t>Locative subjects</a:t>
            </a:r>
            <a:endParaRPr lang="en-US" sz="2800" dirty="0"/>
          </a:p>
        </p:txBody>
      </p:sp>
      <p:sp>
        <p:nvSpPr>
          <p:cNvPr id="3" name="Content Placeholder 2"/>
          <p:cNvSpPr>
            <a:spLocks noGrp="1"/>
          </p:cNvSpPr>
          <p:nvPr>
            <p:ph idx="1"/>
          </p:nvPr>
        </p:nvSpPr>
        <p:spPr>
          <a:xfrm>
            <a:off x="457199" y="1206500"/>
            <a:ext cx="8851153" cy="4919663"/>
          </a:xfrm>
        </p:spPr>
        <p:txBody>
          <a:bodyPr>
            <a:normAutofit/>
          </a:bodyPr>
          <a:lstStyle/>
          <a:p>
            <a:pPr marL="0" indent="0">
              <a:buNone/>
            </a:pPr>
            <a:r>
              <a:rPr lang="en-US" dirty="0" smtClean="0"/>
              <a:t>	</a:t>
            </a:r>
          </a:p>
          <a:p>
            <a:pPr>
              <a:buNone/>
            </a:pPr>
            <a:r>
              <a:rPr lang="en-US" b="1" i="1" dirty="0" smtClean="0"/>
              <a:t>1.		</a:t>
            </a:r>
            <a:r>
              <a:rPr lang="en-US" sz="2200" b="1" i="1" dirty="0" smtClean="0"/>
              <a:t>As </a:t>
            </a:r>
            <a:r>
              <a:rPr lang="en-US" sz="2200" b="1" i="1" dirty="0" err="1"/>
              <a:t>ruas</a:t>
            </a:r>
            <a:r>
              <a:rPr lang="en-US" sz="2200" b="1" i="1" dirty="0"/>
              <a:t> do </a:t>
            </a:r>
            <a:r>
              <a:rPr lang="en-US" sz="2200" b="1" i="1" dirty="0" err="1"/>
              <a:t>centro</a:t>
            </a:r>
            <a:r>
              <a:rPr lang="en-US" sz="2200" b="1" i="1" dirty="0"/>
              <a:t> </a:t>
            </a:r>
            <a:r>
              <a:rPr lang="en-US" sz="2200" i="1" dirty="0" err="1"/>
              <a:t>não</a:t>
            </a:r>
            <a:r>
              <a:rPr lang="en-US" sz="2200" i="1" dirty="0"/>
              <a:t> </a:t>
            </a:r>
            <a:r>
              <a:rPr lang="en-US" sz="2200" i="1" dirty="0" err="1"/>
              <a:t>tão</a:t>
            </a:r>
            <a:r>
              <a:rPr lang="en-US" sz="2200" i="1" dirty="0"/>
              <a:t> </a:t>
            </a:r>
            <a:r>
              <a:rPr lang="en-US" sz="2200" i="1" dirty="0" err="1"/>
              <a:t>passando</a:t>
            </a:r>
            <a:r>
              <a:rPr lang="en-US" sz="2200" i="1" dirty="0"/>
              <a:t> </a:t>
            </a:r>
            <a:r>
              <a:rPr lang="en-US" sz="2200" i="1" dirty="0" err="1"/>
              <a:t>carro</a:t>
            </a:r>
            <a:r>
              <a:rPr lang="en-US" sz="2200" i="1" dirty="0"/>
              <a:t>.</a:t>
            </a:r>
            <a:endParaRPr lang="en-US" sz="2200" i="1" dirty="0" smtClean="0"/>
          </a:p>
          <a:p>
            <a:pPr>
              <a:buNone/>
            </a:pPr>
            <a:r>
              <a:rPr lang="en-US" sz="2200" dirty="0" smtClean="0"/>
              <a:t>		the </a:t>
            </a:r>
            <a:r>
              <a:rPr lang="en-US" sz="2200" dirty="0"/>
              <a:t>street</a:t>
            </a:r>
            <a:r>
              <a:rPr lang="en-US" sz="2200" b="1" dirty="0"/>
              <a:t>s</a:t>
            </a:r>
            <a:r>
              <a:rPr lang="en-US" sz="2200" dirty="0"/>
              <a:t> of-the downtown not be.3PL passing car</a:t>
            </a:r>
            <a:endParaRPr lang="en-US" sz="2200" dirty="0" smtClean="0"/>
          </a:p>
          <a:p>
            <a:pPr marL="0" indent="0">
              <a:buNone/>
            </a:pPr>
            <a:r>
              <a:rPr lang="en-US" sz="2200" dirty="0" smtClean="0"/>
              <a:t>	‘</a:t>
            </a:r>
            <a:r>
              <a:rPr lang="en-US" sz="2200" dirty="0"/>
              <a:t>No cars are passing through downtown.</a:t>
            </a:r>
            <a:r>
              <a:rPr lang="en-US" sz="2200" dirty="0" smtClean="0"/>
              <a:t>’</a:t>
            </a:r>
          </a:p>
          <a:p>
            <a:pPr marL="0" indent="0">
              <a:buNone/>
            </a:pPr>
            <a:r>
              <a:rPr lang="en-US" b="1" i="1" dirty="0" smtClean="0"/>
              <a:t>2</a:t>
            </a:r>
            <a:r>
              <a:rPr lang="en-US" sz="2200" dirty="0" smtClean="0"/>
              <a:t>. </a:t>
            </a:r>
            <a:r>
              <a:rPr lang="en-US" i="1" dirty="0"/>
              <a:t>	</a:t>
            </a:r>
            <a:r>
              <a:rPr lang="en-US" sz="2200" b="1" i="1" dirty="0" err="1" smtClean="0"/>
              <a:t>algumas</a:t>
            </a:r>
            <a:r>
              <a:rPr lang="en-US" sz="2200" b="1" i="1" dirty="0" smtClean="0"/>
              <a:t> </a:t>
            </a:r>
            <a:r>
              <a:rPr lang="en-US" sz="2200" b="1" i="1" dirty="0" err="1"/>
              <a:t>concessionárias</a:t>
            </a:r>
            <a:r>
              <a:rPr lang="en-US" sz="2200" b="1" i="1" dirty="0"/>
              <a:t> </a:t>
            </a:r>
            <a:r>
              <a:rPr lang="en-US" sz="2200" i="1" dirty="0" err="1"/>
              <a:t>tão</a:t>
            </a:r>
            <a:r>
              <a:rPr lang="en-US" sz="2200" i="1" dirty="0"/>
              <a:t> </a:t>
            </a:r>
            <a:r>
              <a:rPr lang="en-US" sz="2200" i="1" dirty="0" err="1"/>
              <a:t>caindo</a:t>
            </a:r>
            <a:r>
              <a:rPr lang="en-US" sz="2200" i="1" dirty="0"/>
              <a:t> o </a:t>
            </a:r>
            <a:r>
              <a:rPr lang="en-US" sz="2200" i="1" dirty="0" err="1"/>
              <a:t>preço</a:t>
            </a:r>
            <a:r>
              <a:rPr lang="en-US" sz="2200" i="1" dirty="0"/>
              <a:t> [</a:t>
            </a:r>
            <a:r>
              <a:rPr lang="en-US" sz="2200" i="1" dirty="0" smtClean="0"/>
              <a:t>do </a:t>
            </a:r>
            <a:r>
              <a:rPr lang="en-US" sz="2200" i="1" dirty="0" err="1" smtClean="0"/>
              <a:t>carro</a:t>
            </a:r>
            <a:r>
              <a:rPr lang="en-US" sz="2200" i="1" dirty="0"/>
              <a:t>]”</a:t>
            </a:r>
            <a:endParaRPr lang="en-US" sz="2200" i="1" dirty="0" smtClean="0"/>
          </a:p>
          <a:p>
            <a:pPr marL="0" indent="0">
              <a:buNone/>
            </a:pPr>
            <a:r>
              <a:rPr lang="en-US" sz="2200" dirty="0" smtClean="0"/>
              <a:t>	some </a:t>
            </a:r>
            <a:r>
              <a:rPr lang="en-US" sz="2200" dirty="0"/>
              <a:t>dealership</a:t>
            </a:r>
            <a:r>
              <a:rPr lang="en-US" sz="2200" b="1" dirty="0"/>
              <a:t>s</a:t>
            </a:r>
            <a:r>
              <a:rPr lang="en-US" sz="2200" dirty="0"/>
              <a:t> be.3PL falling the </a:t>
            </a:r>
            <a:r>
              <a:rPr lang="en-US" sz="2200" dirty="0" smtClean="0"/>
              <a:t>price of</a:t>
            </a:r>
            <a:r>
              <a:rPr lang="en-US" sz="2200" dirty="0"/>
              <a:t>-the car</a:t>
            </a:r>
            <a:endParaRPr lang="en-US" sz="2200" dirty="0" smtClean="0"/>
          </a:p>
          <a:p>
            <a:pPr marL="0" indent="0">
              <a:buNone/>
            </a:pPr>
            <a:r>
              <a:rPr lang="en-US" sz="2200" dirty="0" smtClean="0"/>
              <a:t>	‘</a:t>
            </a:r>
            <a:r>
              <a:rPr lang="en-US" sz="2200" dirty="0"/>
              <a:t>The price of cars is dropping in some dealerships.’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97173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845671"/>
          </a:xfrm>
        </p:spPr>
        <p:txBody>
          <a:bodyPr>
            <a:normAutofit/>
          </a:bodyPr>
          <a:lstStyle/>
          <a:p>
            <a:r>
              <a:rPr lang="en-US" sz="2800" dirty="0" smtClean="0"/>
              <a:t> Genitive subjects</a:t>
            </a:r>
            <a:endParaRPr lang="en-US" sz="2800" dirty="0"/>
          </a:p>
        </p:txBody>
      </p:sp>
      <p:sp>
        <p:nvSpPr>
          <p:cNvPr id="3" name="Content Placeholder 2"/>
          <p:cNvSpPr>
            <a:spLocks noGrp="1"/>
          </p:cNvSpPr>
          <p:nvPr>
            <p:ph idx="1"/>
          </p:nvPr>
        </p:nvSpPr>
        <p:spPr/>
        <p:txBody>
          <a:bodyPr>
            <a:normAutofit fontScale="92500" lnSpcReduction="10000"/>
          </a:bodyPr>
          <a:lstStyle/>
          <a:p>
            <a:pPr marL="0" indent="0">
              <a:buNone/>
            </a:pPr>
            <a:r>
              <a:rPr lang="en-US" sz="2378" dirty="0" smtClean="0"/>
              <a:t>3. 	</a:t>
            </a:r>
            <a:r>
              <a:rPr lang="en-US" sz="2378" b="1" i="1" dirty="0" smtClean="0"/>
              <a:t>As </a:t>
            </a:r>
            <a:r>
              <a:rPr lang="en-US" sz="2378" b="1" i="1" dirty="0" err="1"/>
              <a:t>crianças</a:t>
            </a:r>
            <a:r>
              <a:rPr lang="en-US" sz="2378" b="1" i="1" dirty="0"/>
              <a:t> </a:t>
            </a:r>
            <a:r>
              <a:rPr lang="en-US" sz="2378" i="1" dirty="0" err="1"/>
              <a:t>tão</a:t>
            </a:r>
            <a:r>
              <a:rPr lang="en-US" sz="2378" i="1" dirty="0"/>
              <a:t> </a:t>
            </a:r>
            <a:r>
              <a:rPr lang="en-US" sz="2378" i="1" dirty="0" err="1"/>
              <a:t>nascendo</a:t>
            </a:r>
            <a:r>
              <a:rPr lang="en-US" sz="2378" i="1" dirty="0"/>
              <a:t> o dente.</a:t>
            </a:r>
          </a:p>
          <a:p>
            <a:pPr marL="0" indent="0">
              <a:buNone/>
            </a:pPr>
            <a:r>
              <a:rPr lang="en-US" sz="2378" dirty="0" smtClean="0"/>
              <a:t>	the </a:t>
            </a:r>
            <a:r>
              <a:rPr lang="en-US" sz="2378" dirty="0"/>
              <a:t>children be.3P grow the tooth</a:t>
            </a:r>
          </a:p>
          <a:p>
            <a:pPr marL="0" indent="0">
              <a:buNone/>
            </a:pPr>
            <a:r>
              <a:rPr lang="en-US" sz="2378" dirty="0" smtClean="0"/>
              <a:t>	‘</a:t>
            </a:r>
            <a:r>
              <a:rPr lang="en-US" sz="2378" dirty="0"/>
              <a:t>The teeth of those children are growing.</a:t>
            </a:r>
            <a:r>
              <a:rPr lang="en-US" sz="2378" dirty="0" smtClean="0"/>
              <a:t>’</a:t>
            </a:r>
          </a:p>
          <a:p>
            <a:pPr marL="0" indent="0">
              <a:buNone/>
            </a:pPr>
            <a:r>
              <a:rPr lang="en-US" sz="2378" dirty="0" smtClean="0"/>
              <a:t>4.	.</a:t>
            </a:r>
            <a:r>
              <a:rPr lang="en-US" sz="2378" i="1" dirty="0"/>
              <a:t>“</a:t>
            </a:r>
            <a:r>
              <a:rPr lang="en-US" sz="2378" i="1" dirty="0" err="1"/>
              <a:t>conheço</a:t>
            </a:r>
            <a:r>
              <a:rPr lang="en-US" sz="2378" i="1" dirty="0"/>
              <a:t> </a:t>
            </a:r>
            <a:r>
              <a:rPr lang="en-US" sz="2378" b="1" i="1" dirty="0" err="1"/>
              <a:t>pessoas</a:t>
            </a:r>
            <a:r>
              <a:rPr lang="en-US" sz="2378" b="1" i="1" dirty="0"/>
              <a:t> </a:t>
            </a:r>
            <a:r>
              <a:rPr lang="en-US" sz="2378" i="1" dirty="0" err="1"/>
              <a:t>que</a:t>
            </a:r>
            <a:r>
              <a:rPr lang="en-US" sz="2378" i="1" dirty="0"/>
              <a:t> </a:t>
            </a:r>
            <a:r>
              <a:rPr lang="en-US" sz="2378" i="1" dirty="0" err="1"/>
              <a:t>fizeram</a:t>
            </a:r>
            <a:r>
              <a:rPr lang="en-US" sz="2378" i="1" dirty="0"/>
              <a:t> </a:t>
            </a:r>
            <a:r>
              <a:rPr lang="en-US" sz="2378" i="1" dirty="0" err="1"/>
              <a:t>isso</a:t>
            </a:r>
            <a:r>
              <a:rPr lang="en-US" sz="2378" i="1" dirty="0"/>
              <a:t> e </a:t>
            </a:r>
            <a:r>
              <a:rPr lang="en-US" sz="2378" i="1" dirty="0" err="1"/>
              <a:t>caíram</a:t>
            </a:r>
            <a:r>
              <a:rPr lang="en-US" sz="2378" i="1" dirty="0"/>
              <a:t> </a:t>
            </a:r>
            <a:r>
              <a:rPr lang="en-US" sz="2378" i="1" dirty="0" smtClean="0"/>
              <a:t>o </a:t>
            </a:r>
            <a:r>
              <a:rPr lang="en-US" sz="2378" i="1" dirty="0" err="1" smtClean="0"/>
              <a:t>cabelo</a:t>
            </a:r>
            <a:r>
              <a:rPr lang="en-US" sz="2378" i="1" dirty="0"/>
              <a:t>”</a:t>
            </a:r>
          </a:p>
          <a:p>
            <a:pPr marL="0" indent="0">
              <a:buNone/>
            </a:pPr>
            <a:r>
              <a:rPr lang="en-US" sz="2378" dirty="0" smtClean="0"/>
              <a:t>	know</a:t>
            </a:r>
            <a:r>
              <a:rPr lang="en-US" sz="2378" dirty="0"/>
              <a:t>.1SG people that did that </a:t>
            </a:r>
            <a:r>
              <a:rPr lang="en-US" sz="2378" dirty="0" smtClean="0"/>
              <a:t>and	fell</a:t>
            </a:r>
            <a:r>
              <a:rPr lang="en-US" sz="2378" dirty="0"/>
              <a:t>.3PL the hair</a:t>
            </a:r>
          </a:p>
          <a:p>
            <a:pPr marL="0" indent="0">
              <a:buNone/>
            </a:pPr>
            <a:r>
              <a:rPr lang="en-US" sz="2378" dirty="0" smtClean="0"/>
              <a:t>	‘</a:t>
            </a:r>
            <a:r>
              <a:rPr lang="en-US" sz="2378" dirty="0"/>
              <a:t>I know people who did that and their hair fell out.</a:t>
            </a:r>
            <a:r>
              <a:rPr lang="en-US" sz="2378" dirty="0" smtClean="0"/>
              <a:t>’</a:t>
            </a:r>
          </a:p>
          <a:p>
            <a:pPr marL="0" indent="0">
              <a:buNone/>
            </a:pPr>
            <a:r>
              <a:rPr lang="en-US" sz="2378" dirty="0" smtClean="0"/>
              <a:t>	http</a:t>
            </a:r>
            <a:r>
              <a:rPr lang="en-US" sz="2378" dirty="0"/>
              <a:t>:/</a:t>
            </a:r>
            <a:r>
              <a:rPr lang="en-US" sz="2378" dirty="0" smtClean="0"/>
              <a:t>/</a:t>
            </a:r>
            <a:r>
              <a:rPr lang="en-US" sz="2378" i="1" dirty="0" err="1" smtClean="0"/>
              <a:t>br.answers.yahoo.com</a:t>
            </a:r>
            <a:r>
              <a:rPr lang="en-US" sz="2378" i="1" dirty="0" err="1"/>
              <a:t>/question/index?qid</a:t>
            </a:r>
            <a:r>
              <a:rPr lang="en-US" sz="2378" i="1" dirty="0"/>
              <a:t>=2008111908013</a:t>
            </a:r>
          </a:p>
          <a:p>
            <a:pPr marL="0" indent="0">
              <a:buNone/>
            </a:pPr>
            <a:r>
              <a:rPr lang="en-US" sz="2378" i="1" dirty="0" smtClean="0"/>
              <a:t>			3AAFPQLS</a:t>
            </a:r>
            <a:endParaRPr lang="en-US" sz="2378" i="1"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50058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693271"/>
          </a:xfrm>
        </p:spPr>
        <p:txBody>
          <a:bodyPr/>
          <a:lstStyle/>
          <a:p>
            <a:r>
              <a:rPr lang="en-US" sz="2800" dirty="0" smtClean="0"/>
              <a:t>Locative subjects in Bantu Languages</a:t>
            </a:r>
            <a:endParaRPr lang="en-US" sz="2800" dirty="0"/>
          </a:p>
        </p:txBody>
      </p:sp>
      <p:sp>
        <p:nvSpPr>
          <p:cNvPr id="3" name="Content Placeholder 2"/>
          <p:cNvSpPr>
            <a:spLocks noGrp="1"/>
          </p:cNvSpPr>
          <p:nvPr>
            <p:ph idx="1"/>
          </p:nvPr>
        </p:nvSpPr>
        <p:spPr>
          <a:xfrm>
            <a:off x="498475" y="990600"/>
            <a:ext cx="8147051" cy="5638800"/>
          </a:xfrm>
        </p:spPr>
        <p:txBody>
          <a:bodyPr>
            <a:normAutofit fontScale="25000" lnSpcReduction="20000"/>
          </a:bodyPr>
          <a:lstStyle/>
          <a:p>
            <a:pPr>
              <a:buNone/>
            </a:pPr>
            <a:r>
              <a:rPr lang="en-US" sz="7200" dirty="0" smtClean="0"/>
              <a:t>	OTJIHERERO (Marten 2006: 98) </a:t>
            </a:r>
          </a:p>
          <a:p>
            <a:pPr>
              <a:buNone/>
            </a:pPr>
            <a:r>
              <a:rPr lang="en-US" sz="7200" b="1" i="1" dirty="0" smtClean="0"/>
              <a:t>	</a:t>
            </a:r>
            <a:r>
              <a:rPr lang="en-US" sz="7200" b="1" i="1" dirty="0" err="1" smtClean="0"/>
              <a:t>mò-ngàndá</a:t>
            </a:r>
            <a:r>
              <a:rPr lang="en-US" sz="7200" b="1" i="1" dirty="0" smtClean="0"/>
              <a:t> mw-</a:t>
            </a:r>
            <a:r>
              <a:rPr lang="en-US" sz="7200" b="1" i="1" dirty="0" err="1" smtClean="0"/>
              <a:t>á-hìtí</a:t>
            </a:r>
            <a:r>
              <a:rPr lang="en-US" sz="7200" b="1" i="1" dirty="0" smtClean="0"/>
              <a:t> 	</a:t>
            </a:r>
            <a:r>
              <a:rPr lang="en-US" sz="7200" b="1" i="1" dirty="0" err="1" smtClean="0"/>
              <a:t>òvá-ndú</a:t>
            </a:r>
            <a:r>
              <a:rPr lang="en-US" sz="7200" b="1" i="1" dirty="0" smtClean="0"/>
              <a:t> </a:t>
            </a:r>
          </a:p>
          <a:p>
            <a:pPr>
              <a:buNone/>
            </a:pPr>
            <a:r>
              <a:rPr lang="en-US" sz="7200" b="1" dirty="0" smtClean="0"/>
              <a:t>	18-9.house SC18-PAST-enter 2-people </a:t>
            </a:r>
          </a:p>
          <a:p>
            <a:pPr>
              <a:buNone/>
            </a:pPr>
            <a:r>
              <a:rPr lang="en-US" sz="7200" dirty="0" smtClean="0"/>
              <a:t>	‘Into the house/home entered (the) guests’</a:t>
            </a:r>
          </a:p>
          <a:p>
            <a:pPr>
              <a:buNone/>
            </a:pPr>
            <a:r>
              <a:rPr lang="en-US" sz="7200" dirty="0" smtClean="0"/>
              <a:t>	KINANDE (Baker 2003: </a:t>
            </a:r>
            <a:r>
              <a:rPr lang="en-US" sz="7200" dirty="0" err="1" smtClean="0"/>
              <a:t>exemplo</a:t>
            </a:r>
            <a:r>
              <a:rPr lang="en-US" sz="7200" dirty="0" smtClean="0"/>
              <a:t> 25) </a:t>
            </a:r>
          </a:p>
          <a:p>
            <a:pPr>
              <a:buNone/>
            </a:pPr>
            <a:r>
              <a:rPr lang="en-US" sz="7200" b="1" i="1" dirty="0" smtClean="0"/>
              <a:t>	</a:t>
            </a:r>
            <a:r>
              <a:rPr lang="en-US" sz="7200" b="1" i="1" dirty="0" err="1" smtClean="0"/>
              <a:t>Omo-mulongo</a:t>
            </a:r>
            <a:r>
              <a:rPr lang="en-US" sz="7200" b="1" i="1" dirty="0" smtClean="0"/>
              <a:t> mw-a-</a:t>
            </a:r>
            <a:r>
              <a:rPr lang="en-US" sz="7200" b="1" i="1" dirty="0" err="1" smtClean="0"/>
              <a:t>hik</a:t>
            </a:r>
            <a:r>
              <a:rPr lang="en-US" sz="7200" b="1" i="1" dirty="0" smtClean="0"/>
              <a:t>-a (?</a:t>
            </a:r>
            <a:r>
              <a:rPr lang="en-US" sz="7200" b="1" i="1" dirty="0" err="1" smtClean="0"/>
              <a:t>o</a:t>
            </a:r>
            <a:r>
              <a:rPr lang="en-US" sz="7200" b="1" i="1" dirty="0" smtClean="0"/>
              <a:t>-)mu-kali </a:t>
            </a:r>
          </a:p>
          <a:p>
            <a:pPr>
              <a:buNone/>
            </a:pPr>
            <a:r>
              <a:rPr lang="en-US" sz="7200" b="1" dirty="0" smtClean="0"/>
              <a:t>	LOC.18-village 18S-T-arrive-FV (AUG)-CL1-woman.1 </a:t>
            </a:r>
          </a:p>
          <a:p>
            <a:pPr>
              <a:buNone/>
            </a:pPr>
            <a:r>
              <a:rPr lang="en-US" sz="7200" dirty="0" smtClean="0"/>
              <a:t>	‘At the village arrived a woman’</a:t>
            </a:r>
          </a:p>
          <a:p>
            <a:pPr>
              <a:buNone/>
            </a:pPr>
            <a:r>
              <a:rPr lang="en-US" sz="7200" dirty="0" smtClean="0"/>
              <a:t>	LUBUKUSU (</a:t>
            </a:r>
            <a:r>
              <a:rPr lang="en-US" sz="7200" dirty="0" err="1" smtClean="0"/>
              <a:t>Diercks</a:t>
            </a:r>
            <a:r>
              <a:rPr lang="en-US" sz="7200" dirty="0" smtClean="0"/>
              <a:t> 2011: 703) </a:t>
            </a:r>
          </a:p>
          <a:p>
            <a:pPr>
              <a:buNone/>
            </a:pPr>
            <a:r>
              <a:rPr lang="en-US" sz="7200" b="1" i="1" dirty="0" smtClean="0"/>
              <a:t>	</a:t>
            </a:r>
            <a:r>
              <a:rPr lang="en-US" sz="7200" b="1" i="1" dirty="0" err="1" smtClean="0"/>
              <a:t>Mú-mú-siirú</a:t>
            </a:r>
            <a:r>
              <a:rPr lang="en-US" sz="7200" b="1" i="1" dirty="0" smtClean="0"/>
              <a:t> mw-</a:t>
            </a:r>
            <a:r>
              <a:rPr lang="en-US" sz="7200" b="1" i="1" dirty="0" err="1" smtClean="0"/>
              <a:t>á-kwá-mó</a:t>
            </a:r>
            <a:r>
              <a:rPr lang="en-US" sz="7200" b="1" i="1" dirty="0" smtClean="0"/>
              <a:t> </a:t>
            </a:r>
            <a:r>
              <a:rPr lang="en-US" sz="7200" b="1" i="1" dirty="0" err="1" smtClean="0"/>
              <a:t>kú-mú-saala</a:t>
            </a:r>
            <a:r>
              <a:rPr lang="en-US" sz="7200" b="1" i="1" dirty="0" smtClean="0"/>
              <a:t> </a:t>
            </a:r>
          </a:p>
          <a:p>
            <a:pPr>
              <a:buNone/>
            </a:pPr>
            <a:r>
              <a:rPr lang="en-US" sz="7200" b="1" dirty="0" smtClean="0"/>
              <a:t>	18-3-forest 18s-PST-fall-18L3-3-tree </a:t>
            </a:r>
          </a:p>
          <a:p>
            <a:pPr>
              <a:buNone/>
            </a:pPr>
            <a:r>
              <a:rPr lang="en-US" sz="8000" b="1" dirty="0" smtClean="0"/>
              <a:t>	</a:t>
            </a:r>
            <a:r>
              <a:rPr lang="en-US" sz="8000" dirty="0" smtClean="0"/>
              <a:t>‘In the forest fell a tree’</a:t>
            </a:r>
            <a:endParaRPr lang="en-US" sz="8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820271"/>
          </a:xfrm>
        </p:spPr>
        <p:txBody>
          <a:bodyPr/>
          <a:lstStyle/>
          <a:p>
            <a:r>
              <a:rPr lang="en-US" sz="2800" dirty="0" smtClean="0"/>
              <a:t>Genitive subjects in bantu languages</a:t>
            </a:r>
            <a:endParaRPr lang="en-US" sz="2800"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CHICHEWA (</a:t>
            </a:r>
            <a:r>
              <a:rPr lang="en-US" dirty="0" err="1" smtClean="0"/>
              <a:t>Simango</a:t>
            </a:r>
            <a:r>
              <a:rPr lang="en-US" dirty="0" smtClean="0"/>
              <a:t> 2007: </a:t>
            </a:r>
            <a:r>
              <a:rPr lang="en-US" dirty="0" err="1" smtClean="0"/>
              <a:t>exemplo</a:t>
            </a:r>
            <a:r>
              <a:rPr lang="en-US" dirty="0" smtClean="0"/>
              <a:t> 23) </a:t>
            </a:r>
          </a:p>
          <a:p>
            <a:pPr>
              <a:buNone/>
            </a:pPr>
            <a:r>
              <a:rPr lang="en-US" i="1" dirty="0" smtClean="0"/>
              <a:t>	</a:t>
            </a:r>
            <a:r>
              <a:rPr lang="en-US" i="1" dirty="0" err="1" smtClean="0"/>
              <a:t>Mavuto</a:t>
            </a:r>
            <a:r>
              <a:rPr lang="en-US" i="1" dirty="0" smtClean="0"/>
              <a:t> a-</a:t>
            </a:r>
            <a:r>
              <a:rPr lang="en-US" i="1" dirty="0" err="1" smtClean="0"/>
              <a:t>na-f-a</a:t>
            </a:r>
            <a:r>
              <a:rPr lang="en-US" i="1" dirty="0" smtClean="0"/>
              <a:t> </a:t>
            </a:r>
            <a:r>
              <a:rPr lang="en-US" i="1" dirty="0" err="1" smtClean="0"/>
              <a:t>maso</a:t>
            </a:r>
            <a:r>
              <a:rPr lang="en-US" i="1" dirty="0" smtClean="0"/>
              <a:t> </a:t>
            </a:r>
          </a:p>
          <a:p>
            <a:pPr>
              <a:buNone/>
            </a:pPr>
            <a:r>
              <a:rPr lang="en-US" dirty="0" smtClean="0"/>
              <a:t>	</a:t>
            </a:r>
            <a:r>
              <a:rPr lang="en-US" dirty="0" err="1" smtClean="0"/>
              <a:t>Mavuto</a:t>
            </a:r>
            <a:r>
              <a:rPr lang="en-US" dirty="0" smtClean="0"/>
              <a:t> SM-PST-die-FV eyes </a:t>
            </a:r>
          </a:p>
          <a:p>
            <a:pPr>
              <a:buNone/>
            </a:pPr>
            <a:r>
              <a:rPr lang="en-US" dirty="0" smtClean="0"/>
              <a:t>	‘</a:t>
            </a:r>
            <a:r>
              <a:rPr lang="en-US" dirty="0" err="1" smtClean="0"/>
              <a:t>Mavuto</a:t>
            </a:r>
            <a:r>
              <a:rPr lang="en-US" dirty="0" smtClean="0"/>
              <a:t> became blind’ (Lit. ‘</a:t>
            </a:r>
            <a:r>
              <a:rPr lang="en-US" dirty="0" err="1" smtClean="0"/>
              <a:t>Mavuto</a:t>
            </a:r>
            <a:r>
              <a:rPr lang="en-US" dirty="0" smtClean="0"/>
              <a:t> died eyes’) </a:t>
            </a:r>
          </a:p>
          <a:p>
            <a:pPr>
              <a:buNone/>
            </a:pPr>
            <a:r>
              <a:rPr lang="en-US" dirty="0" smtClean="0"/>
              <a:t>			</a:t>
            </a:r>
          </a:p>
          <a:p>
            <a:pPr>
              <a:buNone/>
            </a:pPr>
            <a:r>
              <a:rPr lang="en-US" dirty="0" smtClean="0"/>
              <a:t>	HAIA (Hyman 1977 </a:t>
            </a:r>
            <a:r>
              <a:rPr lang="en-US" i="1" dirty="0" err="1" smtClean="0"/>
              <a:t>apud</a:t>
            </a:r>
            <a:r>
              <a:rPr lang="en-US" i="1" dirty="0" smtClean="0"/>
              <a:t> </a:t>
            </a:r>
            <a:r>
              <a:rPr lang="en-US" i="1" dirty="0" err="1" smtClean="0"/>
              <a:t>Simango</a:t>
            </a:r>
            <a:r>
              <a:rPr lang="en-US" i="1" dirty="0" smtClean="0"/>
              <a:t> 2007) </a:t>
            </a:r>
          </a:p>
          <a:p>
            <a:pPr>
              <a:buNone/>
            </a:pPr>
            <a:r>
              <a:rPr lang="en-US" i="1" dirty="0" smtClean="0"/>
              <a:t>	</a:t>
            </a:r>
            <a:r>
              <a:rPr lang="en-US" i="1" dirty="0" err="1" smtClean="0"/>
              <a:t>Omwaana</a:t>
            </a:r>
            <a:r>
              <a:rPr lang="en-US" i="1" dirty="0" smtClean="0"/>
              <a:t> </a:t>
            </a:r>
            <a:r>
              <a:rPr lang="en-US" i="1" dirty="0" err="1" smtClean="0"/>
              <a:t>n-aa-shaash</a:t>
            </a:r>
            <a:r>
              <a:rPr lang="en-US" i="1" dirty="0" smtClean="0"/>
              <a:t>’ </a:t>
            </a:r>
            <a:r>
              <a:rPr lang="en-US" i="1" dirty="0" err="1" smtClean="0"/>
              <a:t>omutwe</a:t>
            </a:r>
            <a:r>
              <a:rPr lang="en-US" i="1" dirty="0" smtClean="0"/>
              <a:t> </a:t>
            </a:r>
          </a:p>
          <a:p>
            <a:pPr>
              <a:buNone/>
            </a:pPr>
            <a:r>
              <a:rPr lang="en-US" dirty="0" smtClean="0"/>
              <a:t>	child PR-he-ache head </a:t>
            </a:r>
          </a:p>
          <a:p>
            <a:pPr>
              <a:buNone/>
            </a:pPr>
            <a:r>
              <a:rPr lang="en-US" dirty="0" smtClean="0"/>
              <a:t>	‘The child has a headache’  (Lit. ‘The child is aching the head’)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Locative and genitive subjects </a:t>
            </a:r>
            <a:br>
              <a:rPr lang="en-US" sz="2800" dirty="0" smtClean="0"/>
            </a:br>
            <a:r>
              <a:rPr lang="en-US" sz="2800" dirty="0" smtClean="0"/>
              <a:t>in Mozambican Portuguese</a:t>
            </a:r>
            <a:endParaRPr lang="en-US" sz="2800" dirty="0"/>
          </a:p>
        </p:txBody>
      </p:sp>
      <p:sp>
        <p:nvSpPr>
          <p:cNvPr id="3" name="Content Placeholder 2"/>
          <p:cNvSpPr>
            <a:spLocks noGrp="1"/>
          </p:cNvSpPr>
          <p:nvPr>
            <p:ph idx="1"/>
          </p:nvPr>
        </p:nvSpPr>
        <p:spPr/>
        <p:txBody>
          <a:bodyPr/>
          <a:lstStyle/>
          <a:p>
            <a:pPr>
              <a:buNone/>
            </a:pPr>
            <a:r>
              <a:rPr lang="en-US" dirty="0" smtClean="0"/>
              <a:t>	5. </a:t>
            </a:r>
            <a:r>
              <a:rPr lang="en-US" i="1" dirty="0" smtClean="0"/>
              <a:t>Os </a:t>
            </a:r>
            <a:r>
              <a:rPr lang="en-US" i="1" dirty="0" err="1" smtClean="0"/>
              <a:t>olhos</a:t>
            </a:r>
            <a:r>
              <a:rPr lang="en-US" i="1" dirty="0" smtClean="0"/>
              <a:t> </a:t>
            </a:r>
            <a:r>
              <a:rPr lang="en-US" i="1" dirty="0" err="1" smtClean="0"/>
              <a:t>sairam</a:t>
            </a:r>
            <a:r>
              <a:rPr lang="en-US" i="1" dirty="0" smtClean="0"/>
              <a:t> </a:t>
            </a:r>
            <a:r>
              <a:rPr lang="en-US" i="1" dirty="0" err="1" smtClean="0"/>
              <a:t>lágrimas</a:t>
            </a:r>
            <a:endParaRPr lang="fr-FR" dirty="0" smtClean="0"/>
          </a:p>
          <a:p>
            <a:pPr>
              <a:buNone/>
            </a:pPr>
            <a:r>
              <a:rPr lang="en-US" dirty="0" smtClean="0"/>
              <a:t>	The eyes </a:t>
            </a:r>
            <a:r>
              <a:rPr lang="en-US" dirty="0" err="1" smtClean="0"/>
              <a:t>came.PL</a:t>
            </a:r>
            <a:r>
              <a:rPr lang="en-US" dirty="0" smtClean="0"/>
              <a:t> out tears</a:t>
            </a:r>
            <a:endParaRPr lang="fr-FR" dirty="0" smtClean="0"/>
          </a:p>
          <a:p>
            <a:pPr>
              <a:buNone/>
            </a:pPr>
            <a:r>
              <a:rPr lang="en-US" dirty="0" smtClean="0"/>
              <a:t>	' Tears came out from his/her eyes’</a:t>
            </a:r>
            <a:endParaRPr lang="fr-FR" dirty="0" smtClean="0"/>
          </a:p>
          <a:p>
            <a:pPr>
              <a:buNone/>
            </a:pPr>
            <a:r>
              <a:rPr lang="en-US" dirty="0" smtClean="0"/>
              <a:t>	6. </a:t>
            </a:r>
            <a:r>
              <a:rPr lang="en-US" i="1" dirty="0" err="1" smtClean="0"/>
              <a:t>Ela</a:t>
            </a:r>
            <a:r>
              <a:rPr lang="en-US" i="1" dirty="0" smtClean="0"/>
              <a:t> </a:t>
            </a:r>
            <a:r>
              <a:rPr lang="en-US" i="1" dirty="0" err="1" smtClean="0"/>
              <a:t>nasceu</a:t>
            </a:r>
            <a:r>
              <a:rPr lang="en-US" i="1" dirty="0" smtClean="0"/>
              <a:t> </a:t>
            </a:r>
            <a:r>
              <a:rPr lang="en-US" i="1" dirty="0" err="1" smtClean="0"/>
              <a:t>dois</a:t>
            </a:r>
            <a:r>
              <a:rPr lang="en-US" i="1" dirty="0" smtClean="0"/>
              <a:t> </a:t>
            </a:r>
            <a:r>
              <a:rPr lang="en-US" i="1" dirty="0" err="1" smtClean="0"/>
              <a:t>filhos</a:t>
            </a:r>
            <a:r>
              <a:rPr lang="en-US" i="1" dirty="0" smtClean="0"/>
              <a:t> </a:t>
            </a:r>
            <a:r>
              <a:rPr lang="en-US" i="1" dirty="0" err="1" smtClean="0"/>
              <a:t>na</a:t>
            </a:r>
            <a:r>
              <a:rPr lang="en-US" i="1" dirty="0" smtClean="0"/>
              <a:t> </a:t>
            </a:r>
            <a:r>
              <a:rPr lang="en-US" i="1" dirty="0" err="1" smtClean="0"/>
              <a:t>Suazilândia</a:t>
            </a:r>
            <a:endParaRPr lang="fr-FR" dirty="0" smtClean="0"/>
          </a:p>
          <a:p>
            <a:pPr>
              <a:buNone/>
            </a:pPr>
            <a:r>
              <a:rPr lang="en-US" dirty="0" smtClean="0"/>
              <a:t>	She was born two children in </a:t>
            </a:r>
            <a:r>
              <a:rPr lang="en-US" dirty="0" err="1" smtClean="0"/>
              <a:t>Suazilândia</a:t>
            </a:r>
            <a:endParaRPr lang="fr-FR" dirty="0" smtClean="0"/>
          </a:p>
          <a:p>
            <a:pPr>
              <a:buNone/>
            </a:pPr>
            <a:r>
              <a:rPr lang="en-US" dirty="0" smtClean="0"/>
              <a:t>	'Two children of hers were born in </a:t>
            </a:r>
            <a:r>
              <a:rPr lang="en-US" dirty="0" err="1" smtClean="0"/>
              <a:t>Suazilândia</a:t>
            </a:r>
            <a:r>
              <a:rPr lang="en-US" dirty="0" smtClean="0"/>
              <a:t>.'</a:t>
            </a:r>
            <a:endParaRPr lang="fr-FR" dirty="0" smtClean="0"/>
          </a:p>
          <a:p>
            <a:pPr>
              <a:buNone/>
            </a:pPr>
            <a:r>
              <a:rPr lang="en-US" dirty="0" smtClean="0"/>
              <a:t>	</a:t>
            </a:r>
            <a:r>
              <a:rPr lang="en-US" dirty="0" err="1" smtClean="0"/>
              <a:t>Gonçalves</a:t>
            </a:r>
            <a:r>
              <a:rPr lang="en-US" dirty="0" smtClean="0"/>
              <a:t> (2010)</a:t>
            </a:r>
            <a:endParaRPr lang="en-US" dirty="0"/>
          </a:p>
        </p:txBody>
      </p:sp>
      <p:sp>
        <p:nvSpPr>
          <p:cNvPr id="4" name="Footer Placeholder 3"/>
          <p:cNvSpPr>
            <a:spLocks noGrp="1"/>
          </p:cNvSpPr>
          <p:nvPr>
            <p:ph type="ftr" sz="quarter" idx="11"/>
          </p:nvPr>
        </p:nvSpPr>
        <p:spPr/>
        <p:txBody>
          <a:bodyPr/>
          <a:lstStyle/>
          <a:p>
            <a:r>
              <a:rPr lang="en-US" smtClean="0"/>
              <a:t>DiaStab, UGhent, 28-06-2016</a:t>
            </a:r>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pPr/>
              <a:t>8</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Saddle">
  <a:themeElements>
    <a:clrScheme name="Saddle">
      <a:dk1>
        <a:srgbClr val="302C24"/>
      </a:dk1>
      <a:lt1>
        <a:sysClr val="window" lastClr="FFFFFF"/>
      </a:lt1>
      <a:dk2>
        <a:srgbClr val="AC6416"/>
      </a:dk2>
      <a:lt2>
        <a:srgbClr val="E8E4DB"/>
      </a:lt2>
      <a:accent1>
        <a:srgbClr val="C6B178"/>
      </a:accent1>
      <a:accent2>
        <a:srgbClr val="9C5B14"/>
      </a:accent2>
      <a:accent3>
        <a:srgbClr val="71B2BC"/>
      </a:accent3>
      <a:accent4>
        <a:srgbClr val="78AA5D"/>
      </a:accent4>
      <a:accent5>
        <a:srgbClr val="867099"/>
      </a:accent5>
      <a:accent6>
        <a:srgbClr val="4C6F75"/>
      </a:accent6>
      <a:hlink>
        <a:srgbClr val="F27B0E"/>
      </a:hlink>
      <a:folHlink>
        <a:srgbClr val="989268"/>
      </a:folHlink>
    </a:clrScheme>
    <a:fontScheme name="Saddle">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Saddle">
      <a:fillStyleLst>
        <a:solidFill>
          <a:schemeClr val="phClr"/>
        </a:solidFill>
        <a:gradFill rotWithShape="1">
          <a:gsLst>
            <a:gs pos="0">
              <a:schemeClr val="phClr"/>
            </a:gs>
            <a:gs pos="30000">
              <a:schemeClr val="phClr">
                <a:tint val="80000"/>
              </a:schemeClr>
            </a:gs>
            <a:gs pos="100000">
              <a:schemeClr val="phClr">
                <a:tint val="100000"/>
              </a:schemeClr>
            </a:gs>
          </a:gsLst>
          <a:path path="rect">
            <a:fillToRect l="50000" r="100000"/>
          </a:path>
        </a:gradFill>
        <a:blipFill rotWithShape="1">
          <a:blip xmlns:r="http://schemas.openxmlformats.org/officeDocument/2006/relationships" r:embed="rId1">
            <a:duotone>
              <a:schemeClr val="phClr">
                <a:shade val="70000"/>
                <a:satMod val="120000"/>
              </a:schemeClr>
              <a:schemeClr val="phClr">
                <a:tint val="30000"/>
                <a:satMod val="120000"/>
              </a:schemeClr>
            </a:duotone>
          </a:blip>
          <a:stretch/>
        </a:blipFill>
      </a:fillStyleLst>
      <a:lnStyleLst>
        <a:ln w="25400" cap="flat" cmpd="sng" algn="ctr">
          <a:solidFill>
            <a:schemeClr val="phClr">
              <a:shade val="95000"/>
              <a:satMod val="105000"/>
            </a:schemeClr>
          </a:solidFill>
          <a:prstDash val="solid"/>
        </a:ln>
        <a:ln w="50800" cap="flat" cmpd="dbl" algn="ctr">
          <a:solidFill>
            <a:schemeClr val="phClr"/>
          </a:solidFill>
          <a:prstDash val="solid"/>
        </a:ln>
        <a:ln w="76200" cap="flat" cmpd="dbl" algn="ctr">
          <a:solidFill>
            <a:schemeClr val="phClr"/>
          </a:solidFill>
          <a:prstDash val="solid"/>
        </a:ln>
      </a:lnStyleLst>
      <a:effectStyleLst>
        <a:effectStyle>
          <a:effectLst/>
        </a:effectStyle>
        <a:effectStyle>
          <a:effectLst>
            <a:outerShdw blurRad="38100" dist="25400" dir="5400000" rotWithShape="0">
              <a:srgbClr val="FFFFFF">
                <a:alpha val="75000"/>
              </a:srgbClr>
            </a:outerShdw>
          </a:effectLst>
          <a:scene3d>
            <a:camera prst="orthographicFront">
              <a:rot lat="0" lon="0" rev="0"/>
            </a:camera>
            <a:lightRig rig="sunrise" dir="tl">
              <a:rot lat="0" lon="0" rev="1200000"/>
            </a:lightRig>
          </a:scene3d>
          <a:sp3d prstMaterial="softEdge">
            <a:bevelT w="0" h="0"/>
          </a:sp3d>
        </a:effectStyle>
        <a:effectStyle>
          <a:effectLst>
            <a:innerShdw blurRad="76200" dist="38100" dir="13500000">
              <a:srgbClr val="FFFFFF">
                <a:alpha val="75000"/>
              </a:srgbClr>
            </a:innerShdw>
          </a:effectLst>
          <a:scene3d>
            <a:camera prst="perspectiveFront" fov="2400000"/>
            <a:lightRig rig="twoPt" dir="tl"/>
          </a:scene3d>
          <a:sp3d>
            <a:bevelT w="25400" h="12700" prst="angle"/>
          </a:sp3d>
        </a:effectStyle>
      </a:effectStyleLst>
      <a:bgFillStyleLst>
        <a:solidFill>
          <a:schemeClr val="phClr"/>
        </a:solidFill>
        <a:blipFill rotWithShape="1">
          <a:blip xmlns:r="http://schemas.openxmlformats.org/officeDocument/2006/relationships" r:embed="rId2">
            <a:duotone>
              <a:schemeClr val="phClr">
                <a:shade val="30000"/>
                <a:satMod val="250000"/>
              </a:schemeClr>
              <a:schemeClr val="phClr">
                <a:tint val="50000"/>
                <a:satMod val="200000"/>
              </a:schemeClr>
            </a:duotone>
          </a:blip>
          <a:stretch/>
        </a:blipFill>
        <a:blipFill rotWithShape="1">
          <a:blip xmlns:r="http://schemas.openxmlformats.org/officeDocument/2006/relationships" r:embed="rId3">
            <a:duotone>
              <a:schemeClr val="phClr">
                <a:shade val="90000"/>
                <a:hueMod val="90000"/>
                <a:satMod val="150000"/>
                <a:lumMod val="90000"/>
              </a:schemeClr>
              <a:schemeClr val="phClr">
                <a:tint val="70000"/>
                <a:shade val="80000"/>
                <a:satMod val="3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Saddle.thmx</Template>
  <TotalTime>3734</TotalTime>
  <Words>3334</Words>
  <Application>Microsoft Macintosh PowerPoint</Application>
  <PresentationFormat>On-screen Show (4:3)</PresentationFormat>
  <Paragraphs>279</Paragraphs>
  <Slides>29</Slides>
  <Notes>8</Notes>
  <HiddenSlides>0</HiddenSlides>
  <MMClips>0</MMClips>
  <ScaleCrop>false</ScaleCrop>
  <HeadingPairs>
    <vt:vector size="4" baseType="variant">
      <vt:variant>
        <vt:lpstr>Design Template</vt:lpstr>
      </vt:variant>
      <vt:variant>
        <vt:i4>1</vt:i4>
      </vt:variant>
      <vt:variant>
        <vt:lpstr>Slide Titles</vt:lpstr>
      </vt:variant>
      <vt:variant>
        <vt:i4>29</vt:i4>
      </vt:variant>
    </vt:vector>
  </HeadingPairs>
  <TitlesOfParts>
    <vt:vector size="30" baseType="lpstr">
      <vt:lpstr>Saddle</vt:lpstr>
      <vt:lpstr>Competition, stability and change in the emergence of Brazilian Portuguese</vt:lpstr>
      <vt:lpstr>The aim of the presentation</vt:lpstr>
      <vt:lpstr>Organization of the presentation</vt:lpstr>
      <vt:lpstr>Structural innovations in Brazilian Portuguese due to contact.</vt:lpstr>
      <vt:lpstr>Locative subjects</vt:lpstr>
      <vt:lpstr> Genitive subjects</vt:lpstr>
      <vt:lpstr>Locative subjects in Bantu Languages</vt:lpstr>
      <vt:lpstr>Genitive subjects in bantu languages</vt:lpstr>
      <vt:lpstr>Locative and genitive subjects  in Mozambican Portuguese</vt:lpstr>
      <vt:lpstr>Structural innovations in Brazilian Portuguese  under contact.</vt:lpstr>
      <vt:lpstr>Slide 10</vt:lpstr>
      <vt:lpstr>Slide 11</vt:lpstr>
      <vt:lpstr>Morphological stability under norm pressure.</vt:lpstr>
      <vt:lpstr>   Verbal agreement with third person plural 1980-2000 (Lucchesi et al. 2009: 348)</vt:lpstr>
      <vt:lpstr>Clitic placement in the history of Brazilian Portuguese: the effect of the change in European Portuguese (Carneiro e Galves 2010)    </vt:lpstr>
      <vt:lpstr>    The result of strong linguistic contact:   a new grammar with much morphological variation</vt:lpstr>
      <vt:lpstr>Morphological variation inside  an innovative grammar</vt:lpstr>
      <vt:lpstr>  </vt:lpstr>
      <vt:lpstr> The evolution of the use of 3rd person - vs.  1st and 2nd person -  clitics and non-clitics</vt:lpstr>
      <vt:lpstr> </vt:lpstr>
      <vt:lpstr> </vt:lpstr>
      <vt:lpstr>The te/você variation in D.O position</vt:lpstr>
      <vt:lpstr>The evolution of the use of the 2nd person clitic ‘te’ vs. the 2nd person full pronoun ‘você’ in diachrony (letters)</vt:lpstr>
      <vt:lpstr>The use of te (/lhe) e você in synchrony: variation studies in several Brazilian regions</vt:lpstr>
      <vt:lpstr>Conclusions about the data </vt:lpstr>
      <vt:lpstr>Evidence of a stable variation</vt:lpstr>
      <vt:lpstr>Conclusion</vt:lpstr>
      <vt:lpstr>Reflections for further research</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Levels of Competition. A reflection based on the history of Portuguese</dc:title>
  <dc:creator>Charlotte</dc:creator>
  <cp:lastModifiedBy>Charlotte Galves</cp:lastModifiedBy>
  <cp:revision>259</cp:revision>
  <dcterms:created xsi:type="dcterms:W3CDTF">2016-06-28T10:42:12Z</dcterms:created>
  <dcterms:modified xsi:type="dcterms:W3CDTF">2016-06-28T10:45:29Z</dcterms:modified>
</cp:coreProperties>
</file>