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8" r:id="rId2"/>
    <p:sldMasterId id="2147483686" r:id="rId3"/>
  </p:sldMasterIdLst>
  <p:notesMasterIdLst>
    <p:notesMasterId r:id="rId49"/>
  </p:notesMasterIdLst>
  <p:handoutMasterIdLst>
    <p:handoutMasterId r:id="rId50"/>
  </p:handoutMasterIdLst>
  <p:sldIdLst>
    <p:sldId id="256" r:id="rId4"/>
    <p:sldId id="273" r:id="rId5"/>
    <p:sldId id="297" r:id="rId6"/>
    <p:sldId id="257" r:id="rId7"/>
    <p:sldId id="258" r:id="rId8"/>
    <p:sldId id="259" r:id="rId9"/>
    <p:sldId id="260" r:id="rId10"/>
    <p:sldId id="303" r:id="rId11"/>
    <p:sldId id="262" r:id="rId12"/>
    <p:sldId id="263" r:id="rId13"/>
    <p:sldId id="285" r:id="rId14"/>
    <p:sldId id="264" r:id="rId15"/>
    <p:sldId id="265" r:id="rId16"/>
    <p:sldId id="266" r:id="rId17"/>
    <p:sldId id="267" r:id="rId18"/>
    <p:sldId id="268" r:id="rId19"/>
    <p:sldId id="269" r:id="rId20"/>
    <p:sldId id="298" r:id="rId21"/>
    <p:sldId id="277" r:id="rId22"/>
    <p:sldId id="279" r:id="rId23"/>
    <p:sldId id="299" r:id="rId24"/>
    <p:sldId id="274" r:id="rId25"/>
    <p:sldId id="300" r:id="rId26"/>
    <p:sldId id="276" r:id="rId27"/>
    <p:sldId id="301" r:id="rId28"/>
    <p:sldId id="295" r:id="rId29"/>
    <p:sldId id="302" r:id="rId30"/>
    <p:sldId id="275" r:id="rId31"/>
    <p:sldId id="270" r:id="rId32"/>
    <p:sldId id="271" r:id="rId33"/>
    <p:sldId id="286" r:id="rId34"/>
    <p:sldId id="287" r:id="rId35"/>
    <p:sldId id="288" r:id="rId36"/>
    <p:sldId id="272" r:id="rId37"/>
    <p:sldId id="289" r:id="rId38"/>
    <p:sldId id="280" r:id="rId39"/>
    <p:sldId id="308" r:id="rId40"/>
    <p:sldId id="281" r:id="rId41"/>
    <p:sldId id="290" r:id="rId42"/>
    <p:sldId id="296" r:id="rId43"/>
    <p:sldId id="305" r:id="rId44"/>
    <p:sldId id="304" r:id="rId45"/>
    <p:sldId id="306" r:id="rId46"/>
    <p:sldId id="307" r:id="rId47"/>
    <p:sldId id="309" r:id="rId48"/>
  </p:sldIdLst>
  <p:sldSz cx="9144000" cy="6858000" type="screen4x3"/>
  <p:notesSz cx="6858000" cy="994568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566">
          <p15:clr>
            <a:srgbClr val="A4A3A4"/>
          </p15:clr>
        </p15:guide>
        <p15:guide id="3" pos="2880">
          <p15:clr>
            <a:srgbClr val="A4A3A4"/>
          </p15:clr>
        </p15:guide>
        <p15:guide id="4" pos="53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94660"/>
  </p:normalViewPr>
  <p:slideViewPr>
    <p:cSldViewPr>
      <p:cViewPr varScale="1">
        <p:scale>
          <a:sx n="70" d="100"/>
          <a:sy n="70" d="100"/>
        </p:scale>
        <p:origin x="1302" y="72"/>
      </p:cViewPr>
      <p:guideLst>
        <p:guide orient="horz" pos="2160"/>
        <p:guide orient="horz" pos="3566"/>
        <p:guide pos="2880"/>
        <p:guide pos="5375"/>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5EC3134F-19F9-4827-9ACD-B6202B7795E1}" type="datetimeFigureOut">
              <a:rPr lang="sv-SE" smtClean="0"/>
              <a:t>2016-06-27</a:t>
            </a:fld>
            <a:endParaRPr lang="sv-SE"/>
          </a:p>
        </p:txBody>
      </p:sp>
      <p:sp>
        <p:nvSpPr>
          <p:cNvPr id="4" name="Footer Placeholder 3"/>
          <p:cNvSpPr>
            <a:spLocks noGrp="1"/>
          </p:cNvSpPr>
          <p:nvPr>
            <p:ph type="ftr" sz="quarter" idx="2"/>
          </p:nvPr>
        </p:nvSpPr>
        <p:spPr>
          <a:xfrm>
            <a:off x="0" y="9447213"/>
            <a:ext cx="2971800" cy="498475"/>
          </a:xfrm>
          <a:prstGeom prst="rect">
            <a:avLst/>
          </a:prstGeom>
        </p:spPr>
        <p:txBody>
          <a:bodyPr vert="horz" lIns="91440" tIns="45720" rIns="91440" bIns="45720" rtlCol="0" anchor="b"/>
          <a:lstStyle>
            <a:lvl1pPr algn="l">
              <a:defRPr sz="1200"/>
            </a:lvl1pPr>
          </a:lstStyle>
          <a:p>
            <a:endParaRPr lang="sv-SE"/>
          </a:p>
        </p:txBody>
      </p:sp>
      <p:sp>
        <p:nvSpPr>
          <p:cNvPr id="5" name="Slide Number Placeholder 4"/>
          <p:cNvSpPr>
            <a:spLocks noGrp="1"/>
          </p:cNvSpPr>
          <p:nvPr>
            <p:ph type="sldNum" sz="quarter" idx="3"/>
          </p:nvPr>
        </p:nvSpPr>
        <p:spPr>
          <a:xfrm>
            <a:off x="3884613" y="9447213"/>
            <a:ext cx="2971800" cy="498475"/>
          </a:xfrm>
          <a:prstGeom prst="rect">
            <a:avLst/>
          </a:prstGeom>
        </p:spPr>
        <p:txBody>
          <a:bodyPr vert="horz" lIns="91440" tIns="45720" rIns="91440" bIns="45720" rtlCol="0" anchor="b"/>
          <a:lstStyle>
            <a:lvl1pPr algn="r">
              <a:defRPr sz="1200"/>
            </a:lvl1pPr>
          </a:lstStyle>
          <a:p>
            <a:fld id="{E82A46EE-6485-4BED-AB30-1706D9924045}" type="slidenum">
              <a:rPr lang="sv-SE" smtClean="0"/>
              <a:t>‹#›</a:t>
            </a:fld>
            <a:endParaRPr lang="sv-SE"/>
          </a:p>
        </p:txBody>
      </p:sp>
    </p:spTree>
    <p:extLst>
      <p:ext uri="{BB962C8B-B14F-4D97-AF65-F5344CB8AC3E}">
        <p14:creationId xmlns:p14="http://schemas.microsoft.com/office/powerpoint/2010/main" val="25346774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32100B7E-7A17-47E8-A5AB-33071C0C8AAA}" type="datetimeFigureOut">
              <a:rPr lang="sv-SE" smtClean="0"/>
              <a:pPr/>
              <a:t>2016-06-27</a:t>
            </a:fld>
            <a:endParaRPr lang="sv-SE"/>
          </a:p>
        </p:txBody>
      </p:sp>
      <p:sp>
        <p:nvSpPr>
          <p:cNvPr id="4" name="Platshållare för bildobjekt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724202"/>
            <a:ext cx="5486400" cy="447556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A9264AB5-3208-46EB-A2CB-53BA67DEFF15}" type="slidenum">
              <a:rPr lang="sv-SE" smtClean="0"/>
              <a:pPr/>
              <a:t>‹#›</a:t>
            </a:fld>
            <a:endParaRPr lang="sv-SE"/>
          </a:p>
        </p:txBody>
      </p:sp>
    </p:spTree>
    <p:extLst>
      <p:ext uri="{BB962C8B-B14F-4D97-AF65-F5344CB8AC3E}">
        <p14:creationId xmlns:p14="http://schemas.microsoft.com/office/powerpoint/2010/main" val="2734612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Focus</a:t>
            </a:r>
            <a:r>
              <a:rPr lang="en-US" baseline="0" smtClean="0"/>
              <a:t> on LEXICAL not grammatical stability an replacement. And on semantic and pragmatic, not e.g. sociolinguist, factors that affect this stability.</a:t>
            </a:r>
            <a:endParaRPr lang="sv-SE"/>
          </a:p>
        </p:txBody>
      </p:sp>
      <p:sp>
        <p:nvSpPr>
          <p:cNvPr id="4" name="Slide Number Placeholder 3"/>
          <p:cNvSpPr>
            <a:spLocks noGrp="1"/>
          </p:cNvSpPr>
          <p:nvPr>
            <p:ph type="sldNum" sz="quarter" idx="10"/>
          </p:nvPr>
        </p:nvSpPr>
        <p:spPr/>
        <p:txBody>
          <a:bodyPr/>
          <a:lstStyle/>
          <a:p>
            <a:fld id="{A9264AB5-3208-46EB-A2CB-53BA67DEFF15}" type="slidenum">
              <a:rPr lang="sv-SE" smtClean="0"/>
              <a:pPr/>
              <a:t>1</a:t>
            </a:fld>
            <a:endParaRPr lang="sv-SE"/>
          </a:p>
        </p:txBody>
      </p:sp>
    </p:spTree>
    <p:extLst>
      <p:ext uri="{BB962C8B-B14F-4D97-AF65-F5344CB8AC3E}">
        <p14:creationId xmlns:p14="http://schemas.microsoft.com/office/powerpoint/2010/main" val="522104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Syntagmatic relationship / Distributional frequency</a:t>
            </a:r>
            <a:r>
              <a:rPr lang="en-US" baseline="0" smtClean="0"/>
              <a:t> profile</a:t>
            </a:r>
            <a:endParaRPr lang="sv-SE"/>
          </a:p>
        </p:txBody>
      </p:sp>
      <p:sp>
        <p:nvSpPr>
          <p:cNvPr id="4" name="Slide Number Placeholder 3"/>
          <p:cNvSpPr>
            <a:spLocks noGrp="1"/>
          </p:cNvSpPr>
          <p:nvPr>
            <p:ph type="sldNum" sz="quarter" idx="10"/>
          </p:nvPr>
        </p:nvSpPr>
        <p:spPr/>
        <p:txBody>
          <a:bodyPr/>
          <a:lstStyle/>
          <a:p>
            <a:fld id="{A9264AB5-3208-46EB-A2CB-53BA67DEFF15}" type="slidenum">
              <a:rPr lang="sv-SE" smtClean="0"/>
              <a:pPr/>
              <a:t>19</a:t>
            </a:fld>
            <a:endParaRPr lang="sv-SE"/>
          </a:p>
        </p:txBody>
      </p:sp>
    </p:spTree>
    <p:extLst>
      <p:ext uri="{BB962C8B-B14F-4D97-AF65-F5344CB8AC3E}">
        <p14:creationId xmlns:p14="http://schemas.microsoft.com/office/powerpoint/2010/main" val="25778249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err="1" smtClean="0"/>
              <a:t>Psychologists</a:t>
            </a:r>
            <a:r>
              <a:rPr lang="sv-SE" dirty="0" smtClean="0"/>
              <a:t> </a:t>
            </a:r>
            <a:r>
              <a:rPr lang="sv-SE" dirty="0" err="1" smtClean="0"/>
              <a:t>have</a:t>
            </a:r>
            <a:r>
              <a:rPr lang="sv-SE" baseline="0" dirty="0" smtClean="0"/>
              <a:t> a </a:t>
            </a:r>
            <a:r>
              <a:rPr lang="sv-SE" baseline="0" dirty="0" err="1" smtClean="0"/>
              <a:t>way</a:t>
            </a:r>
            <a:r>
              <a:rPr lang="sv-SE" baseline="0" dirty="0" smtClean="0"/>
              <a:t> </a:t>
            </a:r>
            <a:r>
              <a:rPr lang="sv-SE" baseline="0" dirty="0" err="1" smtClean="0"/>
              <a:t>of</a:t>
            </a:r>
            <a:r>
              <a:rPr lang="sv-SE" baseline="0" dirty="0" smtClean="0"/>
              <a:t> </a:t>
            </a:r>
            <a:r>
              <a:rPr lang="sv-SE" baseline="0" dirty="0" err="1" smtClean="0"/>
              <a:t>measuring</a:t>
            </a:r>
            <a:r>
              <a:rPr lang="sv-SE" baseline="0" dirty="0" smtClean="0"/>
              <a:t> </a:t>
            </a:r>
            <a:r>
              <a:rPr lang="sv-SE" baseline="0" dirty="0" err="1" smtClean="0"/>
              <a:t>one</a:t>
            </a:r>
            <a:r>
              <a:rPr lang="sv-SE" baseline="0" dirty="0" smtClean="0"/>
              <a:t> kind </a:t>
            </a:r>
            <a:r>
              <a:rPr lang="sv-SE" baseline="0" dirty="0" err="1" smtClean="0"/>
              <a:t>of</a:t>
            </a:r>
            <a:r>
              <a:rPr lang="sv-SE" baseline="0" dirty="0" smtClean="0"/>
              <a:t> emotional charge, </a:t>
            </a:r>
            <a:r>
              <a:rPr lang="sv-SE" baseline="0" dirty="0" err="1" smtClean="0"/>
              <a:t>that</a:t>
            </a:r>
            <a:r>
              <a:rPr lang="sv-SE" baseline="0" dirty="0" smtClean="0"/>
              <a:t> </a:t>
            </a:r>
            <a:r>
              <a:rPr lang="sv-SE" baseline="0" dirty="0" err="1" smtClean="0"/>
              <a:t>they</a:t>
            </a:r>
            <a:r>
              <a:rPr lang="sv-SE" baseline="0" dirty="0" smtClean="0"/>
              <a:t> call </a:t>
            </a:r>
            <a:r>
              <a:rPr lang="sv-SE" baseline="0" dirty="0" err="1" smtClean="0"/>
              <a:t>arousal</a:t>
            </a:r>
            <a:r>
              <a:rPr lang="sv-SE" baseline="0" dirty="0" smtClean="0"/>
              <a:t>, </a:t>
            </a:r>
            <a:r>
              <a:rPr lang="sv-SE" baseline="0" dirty="0" err="1" smtClean="0"/>
              <a:t>using</a:t>
            </a:r>
            <a:r>
              <a:rPr lang="sv-SE" baseline="0" dirty="0" smtClean="0"/>
              <a:t> </a:t>
            </a:r>
            <a:r>
              <a:rPr lang="sv-SE" baseline="0" dirty="0" err="1" smtClean="0"/>
              <a:t>Semantic</a:t>
            </a:r>
            <a:r>
              <a:rPr lang="sv-SE" baseline="0" dirty="0" smtClean="0"/>
              <a:t> Differential experiments </a:t>
            </a:r>
            <a:r>
              <a:rPr lang="sv-SE" baseline="0" dirty="0" err="1" smtClean="0"/>
              <a:t>that</a:t>
            </a:r>
            <a:r>
              <a:rPr lang="sv-SE" baseline="0" dirty="0" smtClean="0"/>
              <a:t> </a:t>
            </a:r>
            <a:r>
              <a:rPr lang="sv-SE" baseline="0" dirty="0" err="1" smtClean="0"/>
              <a:t>you</a:t>
            </a:r>
            <a:r>
              <a:rPr lang="sv-SE" baseline="0" dirty="0" smtClean="0"/>
              <a:t> </a:t>
            </a:r>
            <a:r>
              <a:rPr lang="sv-SE" baseline="0" dirty="0" err="1" smtClean="0"/>
              <a:t>might</a:t>
            </a:r>
            <a:r>
              <a:rPr lang="sv-SE" baseline="0" dirty="0" smtClean="0"/>
              <a:t> </a:t>
            </a:r>
            <a:r>
              <a:rPr lang="sv-SE" baseline="0" dirty="0" err="1" smtClean="0"/>
              <a:t>remember</a:t>
            </a:r>
            <a:r>
              <a:rPr lang="sv-SE" baseline="0" dirty="0" smtClean="0"/>
              <a:t> from </a:t>
            </a:r>
            <a:r>
              <a:rPr lang="sv-SE" baseline="0" dirty="0" err="1" smtClean="0"/>
              <a:t>your</a:t>
            </a:r>
            <a:r>
              <a:rPr lang="sv-SE" baseline="0" dirty="0" smtClean="0"/>
              <a:t> </a:t>
            </a:r>
            <a:r>
              <a:rPr lang="sv-SE" baseline="0" dirty="0" err="1" smtClean="0"/>
              <a:t>semantics</a:t>
            </a:r>
            <a:r>
              <a:rPr lang="sv-SE" baseline="0" dirty="0" smtClean="0"/>
              <a:t> 101 </a:t>
            </a:r>
            <a:r>
              <a:rPr lang="sv-SE" baseline="0" dirty="0" err="1" smtClean="0"/>
              <a:t>classes</a:t>
            </a:r>
            <a:r>
              <a:rPr lang="sv-SE" baseline="0" dirty="0" smtClean="0"/>
              <a:t>.</a:t>
            </a:r>
            <a:r>
              <a:rPr lang="en-US" baseline="0" dirty="0" smtClean="0"/>
              <a:t> I won’t go into how these experiments are done at the moment. Suffice is to say that they measure the emotional charge of for instance Dutch </a:t>
            </a:r>
            <a:r>
              <a:rPr lang="en-US" i="1" baseline="0" dirty="0" smtClean="0"/>
              <a:t>pater</a:t>
            </a:r>
            <a:r>
              <a:rPr lang="en-US" baseline="0" dirty="0" smtClean="0"/>
              <a:t> and </a:t>
            </a:r>
            <a:r>
              <a:rPr lang="en-US" i="1" baseline="0" dirty="0" err="1" smtClean="0"/>
              <a:t>vader</a:t>
            </a:r>
            <a:r>
              <a:rPr lang="en-US" i="1" baseline="0" dirty="0" smtClean="0"/>
              <a:t>. (DUTCH SPEAKERS?).</a:t>
            </a:r>
            <a:endParaRPr lang="sv-SE" i="1" baseline="0" dirty="0" smtClean="0"/>
          </a:p>
        </p:txBody>
      </p:sp>
      <p:sp>
        <p:nvSpPr>
          <p:cNvPr id="4" name="Platshållare för bildnummer 3"/>
          <p:cNvSpPr>
            <a:spLocks noGrp="1"/>
          </p:cNvSpPr>
          <p:nvPr>
            <p:ph type="sldNum" sz="quarter" idx="10"/>
          </p:nvPr>
        </p:nvSpPr>
        <p:spPr/>
        <p:txBody>
          <a:bodyPr/>
          <a:lstStyle/>
          <a:p>
            <a:fld id="{49E3E305-50F0-40F2-B5AF-BE27987FFE0D}" type="slidenum">
              <a:rPr lang="en-US" smtClean="0"/>
              <a:t>28</a:t>
            </a:fld>
            <a:endParaRPr lang="en-US"/>
          </a:p>
        </p:txBody>
      </p:sp>
    </p:spTree>
    <p:extLst>
      <p:ext uri="{BB962C8B-B14F-4D97-AF65-F5344CB8AC3E}">
        <p14:creationId xmlns:p14="http://schemas.microsoft.com/office/powerpoint/2010/main" val="1434766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264AB5-3208-46EB-A2CB-53BA67DEFF15}" type="slidenum">
              <a:rPr lang="sv-SE" smtClean="0"/>
              <a:pPr/>
              <a:t>32</a:t>
            </a:fld>
            <a:endParaRPr lang="sv-SE"/>
          </a:p>
        </p:txBody>
      </p:sp>
    </p:spTree>
    <p:extLst>
      <p:ext uri="{BB962C8B-B14F-4D97-AF65-F5344CB8AC3E}">
        <p14:creationId xmlns:p14="http://schemas.microsoft.com/office/powerpoint/2010/main" val="918175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264AB5-3208-46EB-A2CB-53BA67DEFF15}" type="slidenum">
              <a:rPr lang="sv-SE" smtClean="0"/>
              <a:pPr/>
              <a:t>33</a:t>
            </a:fld>
            <a:endParaRPr lang="sv-SE"/>
          </a:p>
        </p:txBody>
      </p:sp>
    </p:spTree>
    <p:extLst>
      <p:ext uri="{BB962C8B-B14F-4D97-AF65-F5344CB8AC3E}">
        <p14:creationId xmlns:p14="http://schemas.microsoft.com/office/powerpoint/2010/main" val="1010198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Syntagmatic relationship / Distributional frequency</a:t>
            </a:r>
            <a:r>
              <a:rPr lang="en-US" baseline="0" smtClean="0"/>
              <a:t> profile</a:t>
            </a:r>
            <a:endParaRPr lang="sv-SE"/>
          </a:p>
        </p:txBody>
      </p:sp>
      <p:sp>
        <p:nvSpPr>
          <p:cNvPr id="4" name="Slide Number Placeholder 3"/>
          <p:cNvSpPr>
            <a:spLocks noGrp="1"/>
          </p:cNvSpPr>
          <p:nvPr>
            <p:ph type="sldNum" sz="quarter" idx="10"/>
          </p:nvPr>
        </p:nvSpPr>
        <p:spPr/>
        <p:txBody>
          <a:bodyPr/>
          <a:lstStyle/>
          <a:p>
            <a:fld id="{A9264AB5-3208-46EB-A2CB-53BA67DEFF15}" type="slidenum">
              <a:rPr lang="sv-SE" smtClean="0"/>
              <a:pPr/>
              <a:t>43</a:t>
            </a:fld>
            <a:endParaRPr lang="sv-SE"/>
          </a:p>
        </p:txBody>
      </p:sp>
    </p:spTree>
    <p:extLst>
      <p:ext uri="{BB962C8B-B14F-4D97-AF65-F5344CB8AC3E}">
        <p14:creationId xmlns:p14="http://schemas.microsoft.com/office/powerpoint/2010/main" val="665238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264AB5-3208-46EB-A2CB-53BA67DEFF15}" type="slidenum">
              <a:rPr lang="sv-SE" smtClean="0"/>
              <a:pPr/>
              <a:t>4</a:t>
            </a:fld>
            <a:endParaRPr lang="sv-SE"/>
          </a:p>
        </p:txBody>
      </p:sp>
    </p:spTree>
    <p:extLst>
      <p:ext uri="{BB962C8B-B14F-4D97-AF65-F5344CB8AC3E}">
        <p14:creationId xmlns:p14="http://schemas.microsoft.com/office/powerpoint/2010/main" val="3248046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264AB5-3208-46EB-A2CB-53BA67DEFF15}" type="slidenum">
              <a:rPr lang="sv-SE" smtClean="0"/>
              <a:pPr/>
              <a:t>5</a:t>
            </a:fld>
            <a:endParaRPr lang="sv-SE"/>
          </a:p>
        </p:txBody>
      </p:sp>
    </p:spTree>
    <p:extLst>
      <p:ext uri="{BB962C8B-B14F-4D97-AF65-F5344CB8AC3E}">
        <p14:creationId xmlns:p14="http://schemas.microsoft.com/office/powerpoint/2010/main" val="3248046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264AB5-3208-46EB-A2CB-53BA67DEFF15}" type="slidenum">
              <a:rPr lang="sv-SE" smtClean="0"/>
              <a:pPr/>
              <a:t>6</a:t>
            </a:fld>
            <a:endParaRPr lang="sv-SE"/>
          </a:p>
        </p:txBody>
      </p:sp>
    </p:spTree>
    <p:extLst>
      <p:ext uri="{BB962C8B-B14F-4D97-AF65-F5344CB8AC3E}">
        <p14:creationId xmlns:p14="http://schemas.microsoft.com/office/powerpoint/2010/main" val="3248046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way to quantify</a:t>
            </a:r>
            <a:r>
              <a:rPr lang="en-US" baseline="0" smtClean="0"/>
              <a:t> how fast one concept is typically replaced in languages, compared to other concepts.</a:t>
            </a:r>
          </a:p>
          <a:p>
            <a:r>
              <a:rPr lang="en-US" baseline="0" smtClean="0"/>
              <a:t>15 cog classes means AT LEAST 15 replacement.</a:t>
            </a:r>
            <a:endParaRPr lang="sv-SE"/>
          </a:p>
        </p:txBody>
      </p:sp>
      <p:sp>
        <p:nvSpPr>
          <p:cNvPr id="4" name="Slide Number Placeholder 3"/>
          <p:cNvSpPr>
            <a:spLocks noGrp="1"/>
          </p:cNvSpPr>
          <p:nvPr>
            <p:ph type="sldNum" sz="quarter" idx="10"/>
          </p:nvPr>
        </p:nvSpPr>
        <p:spPr/>
        <p:txBody>
          <a:bodyPr/>
          <a:lstStyle/>
          <a:p>
            <a:fld id="{A9264AB5-3208-46EB-A2CB-53BA67DEFF15}" type="slidenum">
              <a:rPr lang="sv-SE" smtClean="0"/>
              <a:pPr/>
              <a:t>7</a:t>
            </a:fld>
            <a:endParaRPr lang="sv-SE"/>
          </a:p>
        </p:txBody>
      </p:sp>
    </p:spTree>
    <p:extLst>
      <p:ext uri="{BB962C8B-B14F-4D97-AF65-F5344CB8AC3E}">
        <p14:creationId xmlns:p14="http://schemas.microsoft.com/office/powerpoint/2010/main" val="1525836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way to quantify</a:t>
            </a:r>
            <a:r>
              <a:rPr lang="en-US" baseline="0" smtClean="0"/>
              <a:t> how fast one concept is typically replaced in languages, compared to other concepts.</a:t>
            </a:r>
          </a:p>
          <a:p>
            <a:r>
              <a:rPr lang="en-US" baseline="0" smtClean="0"/>
              <a:t>15 cog classes means AT LEAST 15 replacement.</a:t>
            </a:r>
            <a:endParaRPr lang="sv-SE"/>
          </a:p>
        </p:txBody>
      </p:sp>
      <p:sp>
        <p:nvSpPr>
          <p:cNvPr id="4" name="Slide Number Placeholder 3"/>
          <p:cNvSpPr>
            <a:spLocks noGrp="1"/>
          </p:cNvSpPr>
          <p:nvPr>
            <p:ph type="sldNum" sz="quarter" idx="10"/>
          </p:nvPr>
        </p:nvSpPr>
        <p:spPr/>
        <p:txBody>
          <a:bodyPr/>
          <a:lstStyle/>
          <a:p>
            <a:fld id="{A9264AB5-3208-46EB-A2CB-53BA67DEFF15}" type="slidenum">
              <a:rPr lang="sv-SE" smtClean="0"/>
              <a:pPr/>
              <a:t>8</a:t>
            </a:fld>
            <a:endParaRPr lang="sv-SE"/>
          </a:p>
        </p:txBody>
      </p:sp>
    </p:spTree>
    <p:extLst>
      <p:ext uri="{BB962C8B-B14F-4D97-AF65-F5344CB8AC3E}">
        <p14:creationId xmlns:p14="http://schemas.microsoft.com/office/powerpoint/2010/main" val="35713811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264AB5-3208-46EB-A2CB-53BA67DEFF15}" type="slidenum">
              <a:rPr lang="sv-SE" smtClean="0"/>
              <a:pPr/>
              <a:t>9</a:t>
            </a:fld>
            <a:endParaRPr lang="sv-SE"/>
          </a:p>
        </p:txBody>
      </p:sp>
    </p:spTree>
    <p:extLst>
      <p:ext uri="{BB962C8B-B14F-4D97-AF65-F5344CB8AC3E}">
        <p14:creationId xmlns:p14="http://schemas.microsoft.com/office/powerpoint/2010/main" val="32480468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There are also other reasons why they should be analyzed</a:t>
            </a:r>
            <a:r>
              <a:rPr lang="en-US" baseline="0" smtClean="0"/>
              <a:t> separately: a lot of research shows that they are handled in different parts of the mind.</a:t>
            </a:r>
            <a:endParaRPr lang="en-US"/>
          </a:p>
        </p:txBody>
      </p:sp>
      <p:sp>
        <p:nvSpPr>
          <p:cNvPr id="4" name="Slide Number Placeholder 3"/>
          <p:cNvSpPr>
            <a:spLocks noGrp="1"/>
          </p:cNvSpPr>
          <p:nvPr>
            <p:ph type="sldNum" sz="quarter" idx="10"/>
          </p:nvPr>
        </p:nvSpPr>
        <p:spPr/>
        <p:txBody>
          <a:bodyPr/>
          <a:lstStyle/>
          <a:p>
            <a:fld id="{A9264AB5-3208-46EB-A2CB-53BA67DEFF15}" type="slidenum">
              <a:rPr lang="sv-SE" smtClean="0"/>
              <a:pPr/>
              <a:t>14</a:t>
            </a:fld>
            <a:endParaRPr lang="sv-SE"/>
          </a:p>
        </p:txBody>
      </p:sp>
    </p:spTree>
    <p:extLst>
      <p:ext uri="{BB962C8B-B14F-4D97-AF65-F5344CB8AC3E}">
        <p14:creationId xmlns:p14="http://schemas.microsoft.com/office/powerpoint/2010/main" val="3248046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264AB5-3208-46EB-A2CB-53BA67DEFF15}" type="slidenum">
              <a:rPr lang="sv-SE" smtClean="0"/>
              <a:pPr/>
              <a:t>15</a:t>
            </a:fld>
            <a:endParaRPr lang="sv-SE"/>
          </a:p>
        </p:txBody>
      </p:sp>
    </p:spTree>
    <p:extLst>
      <p:ext uri="{BB962C8B-B14F-4D97-AF65-F5344CB8AC3E}">
        <p14:creationId xmlns:p14="http://schemas.microsoft.com/office/powerpoint/2010/main" val="32480468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 descr="SU_PPT_eld"/>
          <p:cNvPicPr>
            <a:picLocks noChangeAspect="1" noChangeArrowheads="1"/>
          </p:cNvPicPr>
          <p:nvPr userDrawn="1"/>
        </p:nvPicPr>
        <p:blipFill>
          <a:blip r:embed="rId2" cstate="print"/>
          <a:srcRect l="4988" t="-362"/>
          <a:stretch>
            <a:fillRect/>
          </a:stretch>
        </p:blipFill>
        <p:spPr bwMode="auto">
          <a:xfrm>
            <a:off x="0" y="1573583"/>
            <a:ext cx="7258050" cy="5286375"/>
          </a:xfrm>
          <a:prstGeom prst="rect">
            <a:avLst/>
          </a:prstGeom>
          <a:noFill/>
        </p:spPr>
      </p:pic>
      <p:sp>
        <p:nvSpPr>
          <p:cNvPr id="2" name="Rubrik 1"/>
          <p:cNvSpPr>
            <a:spLocks noGrp="1"/>
          </p:cNvSpPr>
          <p:nvPr>
            <p:ph type="ctrTitle"/>
          </p:nvPr>
        </p:nvSpPr>
        <p:spPr>
          <a:xfrm>
            <a:off x="597600" y="2437200"/>
            <a:ext cx="6631200" cy="1425600"/>
          </a:xfrm>
          <a:prstGeom prst="rect">
            <a:avLst/>
          </a:prstGeo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en-US" smtClean="0"/>
              <a:t>Click to edit Master title style</a:t>
            </a:r>
            <a:endParaRPr lang="sv-SE" dirty="0"/>
          </a:p>
        </p:txBody>
      </p:sp>
      <p:sp>
        <p:nvSpPr>
          <p:cNvPr id="3" name="Underrubrik 2"/>
          <p:cNvSpPr>
            <a:spLocks noGrp="1"/>
          </p:cNvSpPr>
          <p:nvPr>
            <p:ph type="subTitle" idx="1"/>
          </p:nvPr>
        </p:nvSpPr>
        <p:spPr>
          <a:xfrm>
            <a:off x="597600" y="3859200"/>
            <a:ext cx="6631200" cy="1166400"/>
          </a:xfrm>
          <a:prstGeom prst="rect">
            <a:avLst/>
          </a:prstGeom>
        </p:spPr>
        <p:txBody>
          <a:bodyPr>
            <a:norm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dirty="0"/>
          </a:p>
        </p:txBody>
      </p:sp>
      <p:sp>
        <p:nvSpPr>
          <p:cNvPr id="4" name="Platshållare för datum 3"/>
          <p:cNvSpPr>
            <a:spLocks noGrp="1"/>
          </p:cNvSpPr>
          <p:nvPr>
            <p:ph type="dt" sz="half" idx="10"/>
          </p:nvPr>
        </p:nvSpPr>
        <p:spPr>
          <a:xfrm>
            <a:off x="597600" y="6386400"/>
            <a:ext cx="1123200" cy="280800"/>
          </a:xfrm>
        </p:spPr>
        <p:txBody>
          <a:bodyPr/>
          <a:lstStyle/>
          <a:p>
            <a:fld id="{F67742B5-70DA-47A4-B818-21FD23DF3925}" type="datetime5">
              <a:rPr lang="en-GB" smtClean="0"/>
              <a:t>27-Jun-16</a:t>
            </a:fld>
            <a:endParaRPr lang="sv-SE"/>
          </a:p>
        </p:txBody>
      </p:sp>
      <p:sp>
        <p:nvSpPr>
          <p:cNvPr id="5" name="Platshållare för sidfot 4"/>
          <p:cNvSpPr>
            <a:spLocks noGrp="1"/>
          </p:cNvSpPr>
          <p:nvPr>
            <p:ph type="ftr" sz="quarter" idx="11"/>
          </p:nvPr>
        </p:nvSpPr>
        <p:spPr>
          <a:xfrm>
            <a:off x="1764000" y="6386400"/>
            <a:ext cx="4492800" cy="280800"/>
          </a:xfrm>
        </p:spPr>
        <p:txBody>
          <a:bodyPr/>
          <a:lstStyle/>
          <a:p>
            <a:r>
              <a:rPr lang="en-US" smtClean="0"/>
              <a:t>Susanne Vejdemo, Stockholm University</a:t>
            </a:r>
            <a:endParaRPr lang="sv-SE" dirty="0"/>
          </a:p>
        </p:txBody>
      </p:sp>
      <p:sp>
        <p:nvSpPr>
          <p:cNvPr id="6" name="Platshållare för bildnummer 5"/>
          <p:cNvSpPr>
            <a:spLocks noGrp="1"/>
          </p:cNvSpPr>
          <p:nvPr>
            <p:ph type="sldNum" sz="quarter" idx="12"/>
          </p:nvPr>
        </p:nvSpPr>
        <p:spPr>
          <a:xfrm>
            <a:off x="6300000" y="6386400"/>
            <a:ext cx="1425600" cy="280800"/>
          </a:xfrm>
        </p:spPr>
        <p:txBody>
          <a:bodyPr/>
          <a:lstStyle/>
          <a:p>
            <a:fld id="{400B66ED-EE6C-4E7E-848D-94DB84BF3115}" type="slidenum">
              <a:rPr lang="sv-SE" smtClean="0"/>
              <a:pPr/>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p:cNvSpPr>
            <a:spLocks noGrp="1"/>
          </p:cNvSpPr>
          <p:nvPr>
            <p:ph type="title"/>
          </p:nvPr>
        </p:nvSpPr>
        <p:spPr>
          <a:xfrm>
            <a:off x="597600" y="388800"/>
            <a:ext cx="7948800" cy="795600"/>
          </a:xfrm>
          <a:prstGeom prst="rect">
            <a:avLst/>
          </a:prstGeom>
        </p:spPr>
        <p:txBody>
          <a:bodyPr anchor="b" anchorCtr="0"/>
          <a:lstStyle/>
          <a:p>
            <a:r>
              <a:rPr lang="en-US" smtClean="0"/>
              <a:t>Click to edit Master title style</a:t>
            </a:r>
            <a:endParaRPr lang="sv-SE" dirty="0"/>
          </a:p>
        </p:txBody>
      </p:sp>
      <p:sp>
        <p:nvSpPr>
          <p:cNvPr id="3" name="Platshållare för innehåll 2"/>
          <p:cNvSpPr>
            <a:spLocks noGrp="1"/>
          </p:cNvSpPr>
          <p:nvPr>
            <p:ph sz="half" idx="1"/>
          </p:nvPr>
        </p:nvSpPr>
        <p:spPr>
          <a:xfrm>
            <a:off x="597600" y="1310400"/>
            <a:ext cx="3898800" cy="4316400"/>
          </a:xfrm>
          <a:prstGeom prst="rect">
            <a:avLst/>
          </a:prstGeo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p:cNvSpPr>
            <a:spLocks noGrp="1"/>
          </p:cNvSpPr>
          <p:nvPr>
            <p:ph sz="half" idx="2"/>
          </p:nvPr>
        </p:nvSpPr>
        <p:spPr>
          <a:xfrm>
            <a:off x="4647600" y="1310400"/>
            <a:ext cx="3898800" cy="4316400"/>
          </a:xfrm>
          <a:prstGeom prst="rect">
            <a:avLst/>
          </a:prstGeo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5" name="Platshållare för datum 4"/>
          <p:cNvSpPr>
            <a:spLocks noGrp="1"/>
          </p:cNvSpPr>
          <p:nvPr>
            <p:ph type="dt" sz="half" idx="10"/>
          </p:nvPr>
        </p:nvSpPr>
        <p:spPr/>
        <p:txBody>
          <a:bodyPr/>
          <a:lstStyle/>
          <a:p>
            <a:fld id="{DB295D37-F792-4C33-9E3F-99AC44F93DC6}" type="datetime5">
              <a:rPr lang="en-GB" smtClean="0"/>
              <a:t>27-Jun-16</a:t>
            </a:fld>
            <a:endParaRPr lang="sv-SE"/>
          </a:p>
        </p:txBody>
      </p:sp>
      <p:sp>
        <p:nvSpPr>
          <p:cNvPr id="6" name="Platshållare för sidfot 5"/>
          <p:cNvSpPr>
            <a:spLocks noGrp="1"/>
          </p:cNvSpPr>
          <p:nvPr>
            <p:ph type="ftr" sz="quarter" idx="11"/>
          </p:nvPr>
        </p:nvSpPr>
        <p:spPr/>
        <p:txBody>
          <a:bodyPr/>
          <a:lstStyle/>
          <a:p>
            <a:r>
              <a:rPr lang="en-US" smtClean="0"/>
              <a:t>Susanne Vejdemo, Stockholm University</a:t>
            </a:r>
            <a:endParaRPr lang="sv-SE"/>
          </a:p>
        </p:txBody>
      </p:sp>
      <p:sp>
        <p:nvSpPr>
          <p:cNvPr id="7" name="Platshållare för bildnummer 6"/>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Content and Text">
    <p:spTree>
      <p:nvGrpSpPr>
        <p:cNvPr id="1" name=""/>
        <p:cNvGrpSpPr/>
        <p:nvPr/>
      </p:nvGrpSpPr>
      <p:grpSpPr>
        <a:xfrm>
          <a:off x="0" y="0"/>
          <a:ext cx="0" cy="0"/>
          <a:chOff x="0" y="0"/>
          <a:chExt cx="0" cy="0"/>
        </a:xfrm>
      </p:grpSpPr>
      <p:sp>
        <p:nvSpPr>
          <p:cNvPr id="2" name="Rubrik 1"/>
          <p:cNvSpPr>
            <a:spLocks noGrp="1"/>
          </p:cNvSpPr>
          <p:nvPr>
            <p:ph type="title"/>
          </p:nvPr>
        </p:nvSpPr>
        <p:spPr>
          <a:xfrm>
            <a:off x="597600" y="388800"/>
            <a:ext cx="7948800" cy="795600"/>
          </a:xfrm>
          <a:prstGeom prst="rect">
            <a:avLst/>
          </a:prstGeom>
        </p:spPr>
        <p:txBody>
          <a:bodyPr anchor="b" anchorCtr="0"/>
          <a:lstStyle/>
          <a:p>
            <a:r>
              <a:rPr lang="en-US" smtClean="0"/>
              <a:t>Click to edit Master title style</a:t>
            </a:r>
            <a:endParaRPr lang="sv-SE" dirty="0"/>
          </a:p>
        </p:txBody>
      </p:sp>
      <p:sp>
        <p:nvSpPr>
          <p:cNvPr id="3" name="Platshållare för innehåll 2"/>
          <p:cNvSpPr>
            <a:spLocks noGrp="1"/>
          </p:cNvSpPr>
          <p:nvPr>
            <p:ph idx="1"/>
          </p:nvPr>
        </p:nvSpPr>
        <p:spPr>
          <a:xfrm>
            <a:off x="597600" y="1310400"/>
            <a:ext cx="7948800" cy="4316400"/>
          </a:xfrm>
          <a:prstGeom prst="rect">
            <a:avLst/>
          </a:prstGeom>
        </p:spPr>
        <p:txBody>
          <a:bodyPr/>
          <a:lstStyle>
            <a:lvl1pPr marL="1588" indent="-1588">
              <a:lnSpc>
                <a:spcPts val="2600"/>
              </a:lnSpc>
              <a:buNone/>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4" name="Platshållare för datum 3"/>
          <p:cNvSpPr>
            <a:spLocks noGrp="1"/>
          </p:cNvSpPr>
          <p:nvPr>
            <p:ph type="dt" sz="half" idx="10"/>
          </p:nvPr>
        </p:nvSpPr>
        <p:spPr/>
        <p:txBody>
          <a:bodyPr/>
          <a:lstStyle/>
          <a:p>
            <a:fld id="{8A116AC1-016B-42B6-BF78-55F8FDF3F9B5}" type="datetime5">
              <a:rPr lang="en-GB" smtClean="0"/>
              <a:t>27-Jun-16</a:t>
            </a:fld>
            <a:endParaRPr lang="sv-SE"/>
          </a:p>
        </p:txBody>
      </p:sp>
      <p:sp>
        <p:nvSpPr>
          <p:cNvPr id="5" name="Platshållare för sidfot 4"/>
          <p:cNvSpPr>
            <a:spLocks noGrp="1"/>
          </p:cNvSpPr>
          <p:nvPr>
            <p:ph type="ftr" sz="quarter" idx="11"/>
          </p:nvPr>
        </p:nvSpPr>
        <p:spPr/>
        <p:txBody>
          <a:bodyPr/>
          <a:lstStyle/>
          <a:p>
            <a:r>
              <a:rPr lang="en-US" smtClean="0"/>
              <a:t>Susanne Vejdemo, Stockholm University</a:t>
            </a:r>
            <a:endParaRPr lang="sv-SE"/>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Rubrik 1"/>
          <p:cNvSpPr>
            <a:spLocks noGrp="1"/>
          </p:cNvSpPr>
          <p:nvPr>
            <p:ph type="title"/>
          </p:nvPr>
        </p:nvSpPr>
        <p:spPr>
          <a:xfrm>
            <a:off x="597600" y="388800"/>
            <a:ext cx="4690800" cy="795600"/>
          </a:xfrm>
          <a:prstGeom prst="rect">
            <a:avLst/>
          </a:prstGeom>
        </p:spPr>
        <p:txBody>
          <a:bodyPr anchor="t" anchorCtr="0"/>
          <a:lstStyle>
            <a:lvl1pPr>
              <a:defRPr/>
            </a:lvl1pPr>
          </a:lstStyle>
          <a:p>
            <a:r>
              <a:rPr lang="en-US" smtClean="0"/>
              <a:t>Click to edit Master title style</a:t>
            </a:r>
            <a:endParaRPr lang="sv-SE" dirty="0"/>
          </a:p>
        </p:txBody>
      </p:sp>
      <p:sp>
        <p:nvSpPr>
          <p:cNvPr id="4" name="Platshållare för innehåll 3"/>
          <p:cNvSpPr>
            <a:spLocks noGrp="1"/>
          </p:cNvSpPr>
          <p:nvPr>
            <p:ph sz="half" idx="2"/>
          </p:nvPr>
        </p:nvSpPr>
        <p:spPr>
          <a:xfrm>
            <a:off x="597600" y="1310400"/>
            <a:ext cx="4690800" cy="4316400"/>
          </a:xfrm>
          <a:prstGeom prst="rect">
            <a:avLst/>
          </a:prstGeo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6" name="Platshållare för innehåll 5"/>
          <p:cNvSpPr>
            <a:spLocks noGrp="1"/>
          </p:cNvSpPr>
          <p:nvPr>
            <p:ph sz="quarter" idx="4"/>
          </p:nvPr>
        </p:nvSpPr>
        <p:spPr>
          <a:xfrm>
            <a:off x="5487852" y="388800"/>
            <a:ext cx="3060000" cy="5238000"/>
          </a:xfrm>
          <a:prstGeom prst="rect">
            <a:avLst/>
          </a:prstGeo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7" name="Platshållare för datum 6"/>
          <p:cNvSpPr>
            <a:spLocks noGrp="1"/>
          </p:cNvSpPr>
          <p:nvPr>
            <p:ph type="dt" sz="half" idx="10"/>
          </p:nvPr>
        </p:nvSpPr>
        <p:spPr/>
        <p:txBody>
          <a:bodyPr/>
          <a:lstStyle/>
          <a:p>
            <a:fld id="{590A7CB8-F16A-4790-B5A1-F046323191AE}" type="datetime5">
              <a:rPr lang="en-GB" smtClean="0"/>
              <a:t>27-Jun-16</a:t>
            </a:fld>
            <a:endParaRPr lang="sv-SE"/>
          </a:p>
        </p:txBody>
      </p:sp>
      <p:sp>
        <p:nvSpPr>
          <p:cNvPr id="8" name="Platshållare för sidfot 7"/>
          <p:cNvSpPr>
            <a:spLocks noGrp="1"/>
          </p:cNvSpPr>
          <p:nvPr>
            <p:ph type="ftr" sz="quarter" idx="11"/>
          </p:nvPr>
        </p:nvSpPr>
        <p:spPr/>
        <p:txBody>
          <a:bodyPr/>
          <a:lstStyle/>
          <a:p>
            <a:r>
              <a:rPr lang="en-US" smtClean="0"/>
              <a:t>Susanne Vejdemo, Stockholm University</a:t>
            </a:r>
            <a:endParaRPr lang="sv-SE"/>
          </a:p>
        </p:txBody>
      </p:sp>
      <p:sp>
        <p:nvSpPr>
          <p:cNvPr id="9" name="Platshållare för bildnummer 8"/>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97600" y="1310400"/>
            <a:ext cx="7948800" cy="4316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datum 3"/>
          <p:cNvSpPr>
            <a:spLocks noGrp="1"/>
          </p:cNvSpPr>
          <p:nvPr>
            <p:ph type="dt" sz="half" idx="10"/>
          </p:nvPr>
        </p:nvSpPr>
        <p:spPr/>
        <p:txBody>
          <a:bodyPr/>
          <a:lstStyle/>
          <a:p>
            <a:fld id="{7EA6B267-F9E8-48E9-83D7-6D889F65C47A}" type="datetime5">
              <a:rPr lang="en-GB" smtClean="0"/>
              <a:t>27-Jun-16</a:t>
            </a:fld>
            <a:endParaRPr lang="sv-SE"/>
          </a:p>
        </p:txBody>
      </p:sp>
      <p:sp>
        <p:nvSpPr>
          <p:cNvPr id="5" name="Platshållare för sidfot 4"/>
          <p:cNvSpPr>
            <a:spLocks noGrp="1"/>
          </p:cNvSpPr>
          <p:nvPr>
            <p:ph type="ftr" sz="quarter" idx="11"/>
          </p:nvPr>
        </p:nvSpPr>
        <p:spPr/>
        <p:txBody>
          <a:bodyPr/>
          <a:lstStyle/>
          <a:p>
            <a:r>
              <a:rPr lang="en-US" smtClean="0"/>
              <a:t>Susanne Vejdemo, Stockholm University</a:t>
            </a:r>
            <a:endParaRPr lang="sv-SE"/>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8EB64318-AEA9-4892-8417-250B1058A611}" type="datetime5">
              <a:rPr lang="en-GB" smtClean="0"/>
              <a:t>27-Jun-16</a:t>
            </a:fld>
            <a:endParaRPr lang="sv-SE"/>
          </a:p>
        </p:txBody>
      </p:sp>
      <p:sp>
        <p:nvSpPr>
          <p:cNvPr id="3" name="Platshållare för sidfot 2"/>
          <p:cNvSpPr>
            <a:spLocks noGrp="1"/>
          </p:cNvSpPr>
          <p:nvPr>
            <p:ph type="ftr" sz="quarter" idx="11"/>
          </p:nvPr>
        </p:nvSpPr>
        <p:spPr/>
        <p:txBody>
          <a:bodyPr/>
          <a:lstStyle/>
          <a:p>
            <a:r>
              <a:rPr lang="en-US" smtClean="0"/>
              <a:t>Susanne Vejdemo, Stockholm University</a:t>
            </a:r>
            <a:endParaRPr lang="sv-SE"/>
          </a:p>
        </p:txBody>
      </p:sp>
      <p:sp>
        <p:nvSpPr>
          <p:cNvPr id="4" name="Platshållare för bildnummer 3"/>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9" descr="SU_PPT_olivkvist"/>
          <p:cNvPicPr>
            <a:picLocks noChangeAspect="1" noChangeArrowheads="1"/>
          </p:cNvPicPr>
          <p:nvPr userDrawn="1"/>
        </p:nvPicPr>
        <p:blipFill>
          <a:blip r:embed="rId2" cstate="print"/>
          <a:srcRect l="1746"/>
          <a:stretch>
            <a:fillRect/>
          </a:stretch>
        </p:blipFill>
        <p:spPr bwMode="auto">
          <a:xfrm>
            <a:off x="1588" y="317500"/>
            <a:ext cx="6881812" cy="6540500"/>
          </a:xfrm>
          <a:prstGeom prst="rect">
            <a:avLst/>
          </a:prstGeom>
          <a:noFill/>
        </p:spPr>
      </p:pic>
      <p:sp>
        <p:nvSpPr>
          <p:cNvPr id="2" name="Rubrik 1"/>
          <p:cNvSpPr>
            <a:spLocks noGrp="1"/>
          </p:cNvSpPr>
          <p:nvPr>
            <p:ph type="ctrTitle"/>
          </p:nvPr>
        </p:nvSpPr>
        <p:spPr>
          <a:xfrm>
            <a:off x="597600" y="2437200"/>
            <a:ext cx="6631200" cy="1425600"/>
          </a:xfrm>
          <a:prstGeom prst="rect">
            <a:avLst/>
          </a:prstGeo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en-US" dirty="0" smtClean="0"/>
              <a:t>Click to edit Master title style</a:t>
            </a:r>
            <a:endParaRPr lang="sv-SE" dirty="0"/>
          </a:p>
        </p:txBody>
      </p:sp>
      <p:sp>
        <p:nvSpPr>
          <p:cNvPr id="3" name="Underrubrik 2"/>
          <p:cNvSpPr>
            <a:spLocks noGrp="1"/>
          </p:cNvSpPr>
          <p:nvPr>
            <p:ph type="subTitle" idx="1"/>
          </p:nvPr>
        </p:nvSpPr>
        <p:spPr>
          <a:xfrm>
            <a:off x="597600" y="3859200"/>
            <a:ext cx="6631200" cy="1166400"/>
          </a:xfrm>
          <a:prstGeom prst="rect">
            <a:avLst/>
          </a:prstGeom>
        </p:spPr>
        <p:txBody>
          <a:bodyPr>
            <a:norm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dirty="0"/>
          </a:p>
        </p:txBody>
      </p:sp>
      <p:sp>
        <p:nvSpPr>
          <p:cNvPr id="4" name="Platshållare för datum 3"/>
          <p:cNvSpPr>
            <a:spLocks noGrp="1"/>
          </p:cNvSpPr>
          <p:nvPr>
            <p:ph type="dt" sz="half" idx="10"/>
          </p:nvPr>
        </p:nvSpPr>
        <p:spPr>
          <a:xfrm>
            <a:off x="597600" y="6386400"/>
            <a:ext cx="1123200" cy="280800"/>
          </a:xfrm>
        </p:spPr>
        <p:txBody>
          <a:bodyPr/>
          <a:lstStyle/>
          <a:p>
            <a:fld id="{A7CA8A48-A608-4919-AB43-DA61377D8669}" type="datetime5">
              <a:rPr lang="en-GB" smtClean="0"/>
              <a:t>27-Jun-16</a:t>
            </a:fld>
            <a:endParaRPr lang="sv-SE"/>
          </a:p>
        </p:txBody>
      </p:sp>
      <p:sp>
        <p:nvSpPr>
          <p:cNvPr id="5" name="Platshållare för sidfot 4"/>
          <p:cNvSpPr>
            <a:spLocks noGrp="1"/>
          </p:cNvSpPr>
          <p:nvPr>
            <p:ph type="ftr" sz="quarter" idx="11"/>
          </p:nvPr>
        </p:nvSpPr>
        <p:spPr>
          <a:xfrm>
            <a:off x="1764000" y="6386400"/>
            <a:ext cx="4492800" cy="280800"/>
          </a:xfrm>
        </p:spPr>
        <p:txBody>
          <a:bodyPr/>
          <a:lstStyle/>
          <a:p>
            <a:r>
              <a:rPr lang="en-US" smtClean="0"/>
              <a:t>Susanne Vejdemo, Stockholm University</a:t>
            </a:r>
            <a:endParaRPr lang="sv-SE" dirty="0"/>
          </a:p>
        </p:txBody>
      </p:sp>
      <p:sp>
        <p:nvSpPr>
          <p:cNvPr id="6" name="Platshållare för bildnummer 5"/>
          <p:cNvSpPr>
            <a:spLocks noGrp="1"/>
          </p:cNvSpPr>
          <p:nvPr>
            <p:ph type="sldNum" sz="quarter" idx="12"/>
          </p:nvPr>
        </p:nvSpPr>
        <p:spPr>
          <a:xfrm>
            <a:off x="6300000" y="6386400"/>
            <a:ext cx="1425600" cy="280800"/>
          </a:xfrm>
        </p:spPr>
        <p:txBody>
          <a:bodyPr/>
          <a:lstStyle/>
          <a:p>
            <a:fld id="{400B66ED-EE6C-4E7E-848D-94DB84BF3115}" type="slidenum">
              <a:rPr lang="sv-SE" smtClean="0"/>
              <a:pPr/>
              <a:t>‹#›</a:t>
            </a:fld>
            <a:endParaRPr lang="sv-S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Caption and Content">
    <p:spTree>
      <p:nvGrpSpPr>
        <p:cNvPr id="1" name=""/>
        <p:cNvGrpSpPr/>
        <p:nvPr/>
      </p:nvGrpSpPr>
      <p:grpSpPr>
        <a:xfrm>
          <a:off x="0" y="0"/>
          <a:ext cx="0" cy="0"/>
          <a:chOff x="0" y="0"/>
          <a:chExt cx="0" cy="0"/>
        </a:xfrm>
      </p:grpSpPr>
      <p:sp>
        <p:nvSpPr>
          <p:cNvPr id="2" name="Rubrik 1"/>
          <p:cNvSpPr>
            <a:spLocks noGrp="1"/>
          </p:cNvSpPr>
          <p:nvPr>
            <p:ph type="title"/>
          </p:nvPr>
        </p:nvSpPr>
        <p:spPr>
          <a:xfrm>
            <a:off x="597600" y="388800"/>
            <a:ext cx="7948800" cy="795600"/>
          </a:xfrm>
          <a:prstGeom prst="rect">
            <a:avLst/>
          </a:prstGeom>
        </p:spPr>
        <p:txBody>
          <a:bodyPr anchor="b" anchorCtr="0"/>
          <a:lstStyle/>
          <a:p>
            <a:r>
              <a:rPr lang="en-US" smtClean="0"/>
              <a:t>Click to edit Master title style</a:t>
            </a:r>
            <a:endParaRPr lang="sv-SE" dirty="0"/>
          </a:p>
        </p:txBody>
      </p:sp>
      <p:sp>
        <p:nvSpPr>
          <p:cNvPr id="3" name="Platshållare för innehåll 2"/>
          <p:cNvSpPr>
            <a:spLocks noGrp="1"/>
          </p:cNvSpPr>
          <p:nvPr>
            <p:ph idx="1"/>
          </p:nvPr>
        </p:nvSpPr>
        <p:spPr>
          <a:xfrm>
            <a:off x="597600" y="1310400"/>
            <a:ext cx="7948800" cy="4316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4" name="Platshållare för datum 3"/>
          <p:cNvSpPr>
            <a:spLocks noGrp="1"/>
          </p:cNvSpPr>
          <p:nvPr>
            <p:ph type="dt" sz="half" idx="10"/>
          </p:nvPr>
        </p:nvSpPr>
        <p:spPr/>
        <p:txBody>
          <a:bodyPr/>
          <a:lstStyle/>
          <a:p>
            <a:fld id="{6EA8CA1E-06C7-4E8A-B94A-A150C4EEC059}" type="datetime5">
              <a:rPr lang="en-GB" smtClean="0"/>
              <a:t>27-Jun-16</a:t>
            </a:fld>
            <a:endParaRPr lang="sv-SE"/>
          </a:p>
        </p:txBody>
      </p:sp>
      <p:sp>
        <p:nvSpPr>
          <p:cNvPr id="5" name="Platshållare för sidfot 4"/>
          <p:cNvSpPr>
            <a:spLocks noGrp="1"/>
          </p:cNvSpPr>
          <p:nvPr>
            <p:ph type="ftr" sz="quarter" idx="11"/>
          </p:nvPr>
        </p:nvSpPr>
        <p:spPr/>
        <p:txBody>
          <a:bodyPr/>
          <a:lstStyle/>
          <a:p>
            <a:r>
              <a:rPr lang="en-US" smtClean="0"/>
              <a:t>Susanne Vejdemo, Stockholm University</a:t>
            </a:r>
            <a:endParaRPr lang="sv-SE"/>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p:cNvSpPr>
            <a:spLocks noGrp="1"/>
          </p:cNvSpPr>
          <p:nvPr>
            <p:ph type="title"/>
          </p:nvPr>
        </p:nvSpPr>
        <p:spPr>
          <a:xfrm>
            <a:off x="597600" y="388800"/>
            <a:ext cx="7948800" cy="795600"/>
          </a:xfrm>
          <a:prstGeom prst="rect">
            <a:avLst/>
          </a:prstGeom>
        </p:spPr>
        <p:txBody>
          <a:bodyPr anchor="b" anchorCtr="0"/>
          <a:lstStyle/>
          <a:p>
            <a:r>
              <a:rPr lang="en-US" smtClean="0"/>
              <a:t>Click to edit Master title style</a:t>
            </a:r>
            <a:endParaRPr lang="sv-SE" dirty="0"/>
          </a:p>
        </p:txBody>
      </p:sp>
      <p:sp>
        <p:nvSpPr>
          <p:cNvPr id="3" name="Platshållare för innehåll 2"/>
          <p:cNvSpPr>
            <a:spLocks noGrp="1"/>
          </p:cNvSpPr>
          <p:nvPr>
            <p:ph sz="half" idx="1"/>
          </p:nvPr>
        </p:nvSpPr>
        <p:spPr>
          <a:xfrm>
            <a:off x="597600" y="1310400"/>
            <a:ext cx="3898800" cy="4316400"/>
          </a:xfrm>
          <a:prstGeom prst="rect">
            <a:avLst/>
          </a:prstGeo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p:cNvSpPr>
            <a:spLocks noGrp="1"/>
          </p:cNvSpPr>
          <p:nvPr>
            <p:ph sz="half" idx="2"/>
          </p:nvPr>
        </p:nvSpPr>
        <p:spPr>
          <a:xfrm>
            <a:off x="4647600" y="1310400"/>
            <a:ext cx="3898800" cy="4316400"/>
          </a:xfrm>
          <a:prstGeom prst="rect">
            <a:avLst/>
          </a:prstGeo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5" name="Platshållare för datum 4"/>
          <p:cNvSpPr>
            <a:spLocks noGrp="1"/>
          </p:cNvSpPr>
          <p:nvPr>
            <p:ph type="dt" sz="half" idx="10"/>
          </p:nvPr>
        </p:nvSpPr>
        <p:spPr/>
        <p:txBody>
          <a:bodyPr/>
          <a:lstStyle/>
          <a:p>
            <a:fld id="{FE10BFFB-2048-42C7-9E09-613897A8FE28}" type="datetime5">
              <a:rPr lang="en-GB" smtClean="0"/>
              <a:t>27-Jun-16</a:t>
            </a:fld>
            <a:endParaRPr lang="sv-SE"/>
          </a:p>
        </p:txBody>
      </p:sp>
      <p:sp>
        <p:nvSpPr>
          <p:cNvPr id="6" name="Platshållare för sidfot 5"/>
          <p:cNvSpPr>
            <a:spLocks noGrp="1"/>
          </p:cNvSpPr>
          <p:nvPr>
            <p:ph type="ftr" sz="quarter" idx="11"/>
          </p:nvPr>
        </p:nvSpPr>
        <p:spPr/>
        <p:txBody>
          <a:bodyPr/>
          <a:lstStyle/>
          <a:p>
            <a:r>
              <a:rPr lang="en-US" smtClean="0"/>
              <a:t>Susanne Vejdemo, Stockholm University</a:t>
            </a:r>
            <a:endParaRPr lang="sv-SE"/>
          </a:p>
        </p:txBody>
      </p:sp>
      <p:sp>
        <p:nvSpPr>
          <p:cNvPr id="7" name="Platshållare för bildnummer 6"/>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and Text">
    <p:spTree>
      <p:nvGrpSpPr>
        <p:cNvPr id="1" name=""/>
        <p:cNvGrpSpPr/>
        <p:nvPr/>
      </p:nvGrpSpPr>
      <p:grpSpPr>
        <a:xfrm>
          <a:off x="0" y="0"/>
          <a:ext cx="0" cy="0"/>
          <a:chOff x="0" y="0"/>
          <a:chExt cx="0" cy="0"/>
        </a:xfrm>
      </p:grpSpPr>
      <p:sp>
        <p:nvSpPr>
          <p:cNvPr id="2" name="Rubrik 1"/>
          <p:cNvSpPr>
            <a:spLocks noGrp="1"/>
          </p:cNvSpPr>
          <p:nvPr>
            <p:ph type="title"/>
          </p:nvPr>
        </p:nvSpPr>
        <p:spPr>
          <a:xfrm>
            <a:off x="597600" y="388800"/>
            <a:ext cx="7948800" cy="795600"/>
          </a:xfrm>
          <a:prstGeom prst="rect">
            <a:avLst/>
          </a:prstGeom>
        </p:spPr>
        <p:txBody>
          <a:bodyPr anchor="b" anchorCtr="0"/>
          <a:lstStyle/>
          <a:p>
            <a:r>
              <a:rPr lang="en-US" smtClean="0"/>
              <a:t>Click to edit Master title style</a:t>
            </a:r>
            <a:endParaRPr lang="sv-SE" dirty="0"/>
          </a:p>
        </p:txBody>
      </p:sp>
      <p:sp>
        <p:nvSpPr>
          <p:cNvPr id="3" name="Platshållare för innehåll 2"/>
          <p:cNvSpPr>
            <a:spLocks noGrp="1"/>
          </p:cNvSpPr>
          <p:nvPr>
            <p:ph idx="1"/>
          </p:nvPr>
        </p:nvSpPr>
        <p:spPr>
          <a:xfrm>
            <a:off x="597600" y="1310400"/>
            <a:ext cx="7948800" cy="4316400"/>
          </a:xfrm>
          <a:prstGeom prst="rect">
            <a:avLst/>
          </a:prstGeom>
        </p:spPr>
        <p:txBody>
          <a:bodyPr/>
          <a:lstStyle>
            <a:lvl1pPr marL="1588" indent="-1588">
              <a:lnSpc>
                <a:spcPts val="2600"/>
              </a:lnSpc>
              <a:buNone/>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4" name="Platshållare för datum 3"/>
          <p:cNvSpPr>
            <a:spLocks noGrp="1"/>
          </p:cNvSpPr>
          <p:nvPr>
            <p:ph type="dt" sz="half" idx="10"/>
          </p:nvPr>
        </p:nvSpPr>
        <p:spPr/>
        <p:txBody>
          <a:bodyPr/>
          <a:lstStyle/>
          <a:p>
            <a:fld id="{11611C4C-375D-470D-B747-9BA09B578F98}" type="datetime5">
              <a:rPr lang="en-GB" smtClean="0"/>
              <a:t>27-Jun-16</a:t>
            </a:fld>
            <a:endParaRPr lang="sv-SE"/>
          </a:p>
        </p:txBody>
      </p:sp>
      <p:sp>
        <p:nvSpPr>
          <p:cNvPr id="5" name="Platshållare för sidfot 4"/>
          <p:cNvSpPr>
            <a:spLocks noGrp="1"/>
          </p:cNvSpPr>
          <p:nvPr>
            <p:ph type="ftr" sz="quarter" idx="11"/>
          </p:nvPr>
        </p:nvSpPr>
        <p:spPr/>
        <p:txBody>
          <a:bodyPr/>
          <a:lstStyle/>
          <a:p>
            <a:r>
              <a:rPr lang="en-US" smtClean="0"/>
              <a:t>Susanne Vejdemo, Stockholm University</a:t>
            </a:r>
            <a:endParaRPr lang="sv-SE"/>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Rubrik 1"/>
          <p:cNvSpPr>
            <a:spLocks noGrp="1"/>
          </p:cNvSpPr>
          <p:nvPr>
            <p:ph type="title"/>
          </p:nvPr>
        </p:nvSpPr>
        <p:spPr>
          <a:xfrm>
            <a:off x="597600" y="388800"/>
            <a:ext cx="4690800" cy="795600"/>
          </a:xfrm>
          <a:prstGeom prst="rect">
            <a:avLst/>
          </a:prstGeom>
        </p:spPr>
        <p:txBody>
          <a:bodyPr anchor="t" anchorCtr="0"/>
          <a:lstStyle>
            <a:lvl1pPr>
              <a:defRPr/>
            </a:lvl1pPr>
          </a:lstStyle>
          <a:p>
            <a:r>
              <a:rPr lang="en-US" smtClean="0"/>
              <a:t>Click to edit Master title style</a:t>
            </a:r>
            <a:endParaRPr lang="sv-SE" dirty="0"/>
          </a:p>
        </p:txBody>
      </p:sp>
      <p:sp>
        <p:nvSpPr>
          <p:cNvPr id="4" name="Platshållare för innehåll 3"/>
          <p:cNvSpPr>
            <a:spLocks noGrp="1"/>
          </p:cNvSpPr>
          <p:nvPr>
            <p:ph sz="half" idx="2"/>
          </p:nvPr>
        </p:nvSpPr>
        <p:spPr>
          <a:xfrm>
            <a:off x="597600" y="1310400"/>
            <a:ext cx="4690800" cy="4316400"/>
          </a:xfrm>
          <a:prstGeom prst="rect">
            <a:avLst/>
          </a:prstGeo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6" name="Platshållare för innehåll 5"/>
          <p:cNvSpPr>
            <a:spLocks noGrp="1"/>
          </p:cNvSpPr>
          <p:nvPr>
            <p:ph sz="quarter" idx="4"/>
          </p:nvPr>
        </p:nvSpPr>
        <p:spPr>
          <a:xfrm>
            <a:off x="5487852" y="388800"/>
            <a:ext cx="3060000" cy="5238000"/>
          </a:xfrm>
          <a:prstGeom prst="rect">
            <a:avLst/>
          </a:prstGeo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7" name="Platshållare för datum 6"/>
          <p:cNvSpPr>
            <a:spLocks noGrp="1"/>
          </p:cNvSpPr>
          <p:nvPr>
            <p:ph type="dt" sz="half" idx="10"/>
          </p:nvPr>
        </p:nvSpPr>
        <p:spPr/>
        <p:txBody>
          <a:bodyPr/>
          <a:lstStyle/>
          <a:p>
            <a:fld id="{E35FF093-7F0C-4CAD-9C0D-A70B81FBE645}" type="datetime5">
              <a:rPr lang="en-GB" smtClean="0"/>
              <a:t>27-Jun-16</a:t>
            </a:fld>
            <a:endParaRPr lang="sv-SE"/>
          </a:p>
        </p:txBody>
      </p:sp>
      <p:sp>
        <p:nvSpPr>
          <p:cNvPr id="8" name="Platshållare för sidfot 7"/>
          <p:cNvSpPr>
            <a:spLocks noGrp="1"/>
          </p:cNvSpPr>
          <p:nvPr>
            <p:ph type="ftr" sz="quarter" idx="11"/>
          </p:nvPr>
        </p:nvSpPr>
        <p:spPr/>
        <p:txBody>
          <a:bodyPr/>
          <a:lstStyle/>
          <a:p>
            <a:r>
              <a:rPr lang="en-US" smtClean="0"/>
              <a:t>Susanne Vejdemo, Stockholm University</a:t>
            </a:r>
            <a:endParaRPr lang="sv-SE"/>
          </a:p>
        </p:txBody>
      </p:sp>
      <p:sp>
        <p:nvSpPr>
          <p:cNvPr id="9" name="Platshållare för bildnummer 8"/>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aption and Content">
    <p:spTree>
      <p:nvGrpSpPr>
        <p:cNvPr id="1" name=""/>
        <p:cNvGrpSpPr/>
        <p:nvPr/>
      </p:nvGrpSpPr>
      <p:grpSpPr>
        <a:xfrm>
          <a:off x="0" y="0"/>
          <a:ext cx="0" cy="0"/>
          <a:chOff x="0" y="0"/>
          <a:chExt cx="0" cy="0"/>
        </a:xfrm>
      </p:grpSpPr>
      <p:sp>
        <p:nvSpPr>
          <p:cNvPr id="2" name="Rubrik 1"/>
          <p:cNvSpPr>
            <a:spLocks noGrp="1"/>
          </p:cNvSpPr>
          <p:nvPr>
            <p:ph type="title"/>
          </p:nvPr>
        </p:nvSpPr>
        <p:spPr>
          <a:xfrm>
            <a:off x="597600" y="388800"/>
            <a:ext cx="7948800" cy="795600"/>
          </a:xfrm>
          <a:prstGeom prst="rect">
            <a:avLst/>
          </a:prstGeom>
        </p:spPr>
        <p:txBody>
          <a:bodyPr anchor="b" anchorCtr="0"/>
          <a:lstStyle/>
          <a:p>
            <a:r>
              <a:rPr lang="en-US" smtClean="0"/>
              <a:t>Click to edit Master title style</a:t>
            </a:r>
            <a:endParaRPr lang="sv-SE" dirty="0"/>
          </a:p>
        </p:txBody>
      </p:sp>
      <p:sp>
        <p:nvSpPr>
          <p:cNvPr id="3" name="Platshållare för innehåll 2"/>
          <p:cNvSpPr>
            <a:spLocks noGrp="1"/>
          </p:cNvSpPr>
          <p:nvPr>
            <p:ph idx="1"/>
          </p:nvPr>
        </p:nvSpPr>
        <p:spPr>
          <a:xfrm>
            <a:off x="597600" y="1310400"/>
            <a:ext cx="7948800" cy="4316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datum 3"/>
          <p:cNvSpPr>
            <a:spLocks noGrp="1"/>
          </p:cNvSpPr>
          <p:nvPr>
            <p:ph type="dt" sz="half" idx="10"/>
          </p:nvPr>
        </p:nvSpPr>
        <p:spPr/>
        <p:txBody>
          <a:bodyPr/>
          <a:lstStyle/>
          <a:p>
            <a:fld id="{A622C821-5C00-4371-88BA-3A9B3221BDF9}" type="datetime5">
              <a:rPr lang="en-GB" smtClean="0"/>
              <a:t>27-Jun-16</a:t>
            </a:fld>
            <a:endParaRPr lang="sv-SE"/>
          </a:p>
        </p:txBody>
      </p:sp>
      <p:sp>
        <p:nvSpPr>
          <p:cNvPr id="5" name="Platshållare för sidfot 4"/>
          <p:cNvSpPr>
            <a:spLocks noGrp="1"/>
          </p:cNvSpPr>
          <p:nvPr>
            <p:ph type="ftr" sz="quarter" idx="11"/>
          </p:nvPr>
        </p:nvSpPr>
        <p:spPr/>
        <p:txBody>
          <a:bodyPr/>
          <a:lstStyle/>
          <a:p>
            <a:r>
              <a:rPr lang="en-US" smtClean="0"/>
              <a:t>Susanne Vejdemo, Stockholm University</a:t>
            </a:r>
            <a:endParaRPr lang="sv-SE"/>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97600" y="1310400"/>
            <a:ext cx="7948800" cy="4316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datum 3"/>
          <p:cNvSpPr>
            <a:spLocks noGrp="1"/>
          </p:cNvSpPr>
          <p:nvPr>
            <p:ph type="dt" sz="half" idx="10"/>
          </p:nvPr>
        </p:nvSpPr>
        <p:spPr/>
        <p:txBody>
          <a:bodyPr/>
          <a:lstStyle/>
          <a:p>
            <a:fld id="{6F0C324D-0EF3-408C-80CF-214A8E82D396}" type="datetime5">
              <a:rPr lang="en-GB" smtClean="0"/>
              <a:t>27-Jun-16</a:t>
            </a:fld>
            <a:endParaRPr lang="sv-SE"/>
          </a:p>
        </p:txBody>
      </p:sp>
      <p:sp>
        <p:nvSpPr>
          <p:cNvPr id="5" name="Platshållare för sidfot 4"/>
          <p:cNvSpPr>
            <a:spLocks noGrp="1"/>
          </p:cNvSpPr>
          <p:nvPr>
            <p:ph type="ftr" sz="quarter" idx="11"/>
          </p:nvPr>
        </p:nvSpPr>
        <p:spPr/>
        <p:txBody>
          <a:bodyPr/>
          <a:lstStyle/>
          <a:p>
            <a:r>
              <a:rPr lang="en-US" smtClean="0"/>
              <a:t>Susanne Vejdemo, Stockholm University</a:t>
            </a:r>
            <a:endParaRPr lang="sv-SE"/>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FB25EE19-9A46-433C-95F5-CCEB8089BDDB}" type="datetime5">
              <a:rPr lang="en-GB" smtClean="0"/>
              <a:t>27-Jun-16</a:t>
            </a:fld>
            <a:endParaRPr lang="sv-SE"/>
          </a:p>
        </p:txBody>
      </p:sp>
      <p:sp>
        <p:nvSpPr>
          <p:cNvPr id="3" name="Platshållare för sidfot 2"/>
          <p:cNvSpPr>
            <a:spLocks noGrp="1"/>
          </p:cNvSpPr>
          <p:nvPr>
            <p:ph type="ftr" sz="quarter" idx="11"/>
          </p:nvPr>
        </p:nvSpPr>
        <p:spPr/>
        <p:txBody>
          <a:bodyPr/>
          <a:lstStyle/>
          <a:p>
            <a:r>
              <a:rPr lang="en-US" smtClean="0"/>
              <a:t>Susanne Vejdemo, Stockholm University</a:t>
            </a:r>
            <a:endParaRPr lang="sv-SE"/>
          </a:p>
        </p:txBody>
      </p:sp>
      <p:sp>
        <p:nvSpPr>
          <p:cNvPr id="4" name="Platshållare för bildnummer 3"/>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Rubrik 1"/>
          <p:cNvSpPr>
            <a:spLocks noGrp="1"/>
          </p:cNvSpPr>
          <p:nvPr>
            <p:ph type="title"/>
          </p:nvPr>
        </p:nvSpPr>
        <p:spPr>
          <a:xfrm>
            <a:off x="597600" y="388800"/>
            <a:ext cx="7948800" cy="795600"/>
          </a:xfrm>
          <a:prstGeom prst="rect">
            <a:avLst/>
          </a:prstGeom>
        </p:spPr>
        <p:txBody>
          <a:bodyPr anchor="b" anchorCtr="0"/>
          <a:lstStyle/>
          <a:p>
            <a:r>
              <a:rPr lang="en-US" smtClean="0"/>
              <a:t>Click to edit Master title style</a:t>
            </a:r>
            <a:endParaRPr lang="sv-SE" dirty="0"/>
          </a:p>
        </p:txBody>
      </p:sp>
      <p:sp>
        <p:nvSpPr>
          <p:cNvPr id="3" name="Platshållare för innehåll 2"/>
          <p:cNvSpPr>
            <a:spLocks noGrp="1"/>
          </p:cNvSpPr>
          <p:nvPr>
            <p:ph sz="half" idx="1"/>
          </p:nvPr>
        </p:nvSpPr>
        <p:spPr>
          <a:xfrm>
            <a:off x="597600" y="1310400"/>
            <a:ext cx="3898800" cy="4316400"/>
          </a:xfrm>
          <a:prstGeom prst="rect">
            <a:avLst/>
          </a:prstGeo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p:cNvSpPr>
            <a:spLocks noGrp="1"/>
          </p:cNvSpPr>
          <p:nvPr>
            <p:ph sz="half" idx="2"/>
          </p:nvPr>
        </p:nvSpPr>
        <p:spPr>
          <a:xfrm>
            <a:off x="4647600" y="1310400"/>
            <a:ext cx="3898800" cy="4316400"/>
          </a:xfrm>
          <a:prstGeom prst="rect">
            <a:avLst/>
          </a:prstGeom>
        </p:spPr>
        <p:txBody>
          <a:bodyPr/>
          <a:lstStyle>
            <a:lvl1pPr>
              <a:defRPr sz="1800"/>
            </a:lvl1pPr>
            <a:lvl2pPr>
              <a:defRPr sz="1400"/>
            </a:lvl2pPr>
            <a:lvl3pPr>
              <a:defRPr sz="1000"/>
            </a:lvl3pPr>
            <a:lvl4pPr>
              <a:defRPr sz="800"/>
            </a:lvl4pPr>
            <a:lvl5pPr>
              <a:defRPr sz="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datum 4"/>
          <p:cNvSpPr>
            <a:spLocks noGrp="1"/>
          </p:cNvSpPr>
          <p:nvPr>
            <p:ph type="dt" sz="half" idx="10"/>
          </p:nvPr>
        </p:nvSpPr>
        <p:spPr/>
        <p:txBody>
          <a:bodyPr/>
          <a:lstStyle/>
          <a:p>
            <a:fld id="{3CC1400E-45FB-46DF-9D3E-8CFA6DD9134D}" type="datetime5">
              <a:rPr lang="en-GB" smtClean="0"/>
              <a:t>27-Jun-16</a:t>
            </a:fld>
            <a:endParaRPr lang="sv-SE"/>
          </a:p>
        </p:txBody>
      </p:sp>
      <p:sp>
        <p:nvSpPr>
          <p:cNvPr id="6" name="Platshållare för sidfot 5"/>
          <p:cNvSpPr>
            <a:spLocks noGrp="1"/>
          </p:cNvSpPr>
          <p:nvPr>
            <p:ph type="ftr" sz="quarter" idx="11"/>
          </p:nvPr>
        </p:nvSpPr>
        <p:spPr/>
        <p:txBody>
          <a:bodyPr/>
          <a:lstStyle/>
          <a:p>
            <a:r>
              <a:rPr lang="en-US" smtClean="0"/>
              <a:t>Susanne Vejdemo, Stockholm University</a:t>
            </a:r>
            <a:endParaRPr lang="sv-SE"/>
          </a:p>
        </p:txBody>
      </p:sp>
      <p:sp>
        <p:nvSpPr>
          <p:cNvPr id="7" name="Platshållare för bildnummer 6"/>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and Text">
    <p:spTree>
      <p:nvGrpSpPr>
        <p:cNvPr id="1" name=""/>
        <p:cNvGrpSpPr/>
        <p:nvPr/>
      </p:nvGrpSpPr>
      <p:grpSpPr>
        <a:xfrm>
          <a:off x="0" y="0"/>
          <a:ext cx="0" cy="0"/>
          <a:chOff x="0" y="0"/>
          <a:chExt cx="0" cy="0"/>
        </a:xfrm>
      </p:grpSpPr>
      <p:sp>
        <p:nvSpPr>
          <p:cNvPr id="2" name="Rubrik 1"/>
          <p:cNvSpPr>
            <a:spLocks noGrp="1"/>
          </p:cNvSpPr>
          <p:nvPr>
            <p:ph type="title"/>
          </p:nvPr>
        </p:nvSpPr>
        <p:spPr>
          <a:xfrm>
            <a:off x="597600" y="388800"/>
            <a:ext cx="7948800" cy="795600"/>
          </a:xfrm>
          <a:prstGeom prst="rect">
            <a:avLst/>
          </a:prstGeom>
        </p:spPr>
        <p:txBody>
          <a:bodyPr anchor="b" anchorCtr="0"/>
          <a:lstStyle/>
          <a:p>
            <a:r>
              <a:rPr lang="en-US" smtClean="0"/>
              <a:t>Click to edit Master title style</a:t>
            </a:r>
            <a:endParaRPr lang="sv-SE" dirty="0"/>
          </a:p>
        </p:txBody>
      </p:sp>
      <p:sp>
        <p:nvSpPr>
          <p:cNvPr id="3" name="Platshållare för innehåll 2"/>
          <p:cNvSpPr>
            <a:spLocks noGrp="1"/>
          </p:cNvSpPr>
          <p:nvPr>
            <p:ph idx="1"/>
          </p:nvPr>
        </p:nvSpPr>
        <p:spPr>
          <a:xfrm>
            <a:off x="597600" y="1310400"/>
            <a:ext cx="7948800" cy="4316400"/>
          </a:xfrm>
          <a:prstGeom prst="rect">
            <a:avLst/>
          </a:prstGeom>
        </p:spPr>
        <p:txBody>
          <a:bodyPr/>
          <a:lstStyle>
            <a:lvl1pPr marL="1588" indent="-1588">
              <a:lnSpc>
                <a:spcPts val="2600"/>
              </a:lnSpc>
              <a:buNone/>
              <a:defRPr/>
            </a:lvl1pPr>
            <a:lvl2pPr>
              <a:buNone/>
              <a:defRPr/>
            </a:lvl2pPr>
            <a:lvl3pPr>
              <a:buNone/>
              <a:defRPr/>
            </a:lvl3pPr>
            <a:lvl4pPr>
              <a:buNone/>
              <a:defRPr/>
            </a:lvl4pPr>
            <a:lvl5pPr>
              <a:buNone/>
              <a:defRPr/>
            </a:lvl5pPr>
          </a:lstStyle>
          <a:p>
            <a:pPr lvl="0"/>
            <a:r>
              <a:rPr lang="en-US" smtClean="0"/>
              <a:t>Click to edit Master text styles</a:t>
            </a:r>
          </a:p>
        </p:txBody>
      </p:sp>
      <p:sp>
        <p:nvSpPr>
          <p:cNvPr id="4" name="Platshållare för datum 3"/>
          <p:cNvSpPr>
            <a:spLocks noGrp="1"/>
          </p:cNvSpPr>
          <p:nvPr>
            <p:ph type="dt" sz="half" idx="10"/>
          </p:nvPr>
        </p:nvSpPr>
        <p:spPr/>
        <p:txBody>
          <a:bodyPr/>
          <a:lstStyle/>
          <a:p>
            <a:fld id="{516D12F6-990E-49DE-B53F-9225D05852A3}" type="datetime5">
              <a:rPr lang="en-GB" smtClean="0"/>
              <a:t>27-Jun-16</a:t>
            </a:fld>
            <a:endParaRPr lang="sv-SE"/>
          </a:p>
        </p:txBody>
      </p:sp>
      <p:sp>
        <p:nvSpPr>
          <p:cNvPr id="5" name="Platshållare för sidfot 4"/>
          <p:cNvSpPr>
            <a:spLocks noGrp="1"/>
          </p:cNvSpPr>
          <p:nvPr>
            <p:ph type="ftr" sz="quarter" idx="11"/>
          </p:nvPr>
        </p:nvSpPr>
        <p:spPr/>
        <p:txBody>
          <a:bodyPr/>
          <a:lstStyle/>
          <a:p>
            <a:r>
              <a:rPr lang="en-US" smtClean="0"/>
              <a:t>Susanne Vejdemo, Stockholm University</a:t>
            </a:r>
            <a:endParaRPr lang="sv-SE"/>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Rubrik 1"/>
          <p:cNvSpPr>
            <a:spLocks noGrp="1"/>
          </p:cNvSpPr>
          <p:nvPr>
            <p:ph type="title"/>
          </p:nvPr>
        </p:nvSpPr>
        <p:spPr>
          <a:xfrm>
            <a:off x="597600" y="388800"/>
            <a:ext cx="4690800" cy="795600"/>
          </a:xfrm>
          <a:prstGeom prst="rect">
            <a:avLst/>
          </a:prstGeom>
        </p:spPr>
        <p:txBody>
          <a:bodyPr anchor="t" anchorCtr="0"/>
          <a:lstStyle>
            <a:lvl1pPr>
              <a:defRPr/>
            </a:lvl1pPr>
          </a:lstStyle>
          <a:p>
            <a:r>
              <a:rPr lang="en-US" smtClean="0"/>
              <a:t>Click to edit Master title style</a:t>
            </a:r>
            <a:endParaRPr lang="sv-SE" dirty="0"/>
          </a:p>
        </p:txBody>
      </p:sp>
      <p:sp>
        <p:nvSpPr>
          <p:cNvPr id="4" name="Platshållare för innehåll 3"/>
          <p:cNvSpPr>
            <a:spLocks noGrp="1"/>
          </p:cNvSpPr>
          <p:nvPr>
            <p:ph sz="half" idx="2"/>
          </p:nvPr>
        </p:nvSpPr>
        <p:spPr>
          <a:xfrm>
            <a:off x="597600" y="1310400"/>
            <a:ext cx="4690800" cy="4316400"/>
          </a:xfrm>
          <a:prstGeom prst="rect">
            <a:avLst/>
          </a:prstGeo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6" name="Platshållare för innehåll 5"/>
          <p:cNvSpPr>
            <a:spLocks noGrp="1"/>
          </p:cNvSpPr>
          <p:nvPr>
            <p:ph sz="quarter" idx="4"/>
          </p:nvPr>
        </p:nvSpPr>
        <p:spPr>
          <a:xfrm>
            <a:off x="5487852" y="388800"/>
            <a:ext cx="3060000" cy="5238000"/>
          </a:xfrm>
          <a:prstGeom prst="rect">
            <a:avLst/>
          </a:prstGeom>
        </p:spPr>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datum 6"/>
          <p:cNvSpPr>
            <a:spLocks noGrp="1"/>
          </p:cNvSpPr>
          <p:nvPr>
            <p:ph type="dt" sz="half" idx="10"/>
          </p:nvPr>
        </p:nvSpPr>
        <p:spPr/>
        <p:txBody>
          <a:bodyPr/>
          <a:lstStyle/>
          <a:p>
            <a:fld id="{2C811699-C24B-4381-81DF-23B817F95877}" type="datetime5">
              <a:rPr lang="en-GB" smtClean="0"/>
              <a:t>27-Jun-16</a:t>
            </a:fld>
            <a:endParaRPr lang="sv-SE"/>
          </a:p>
        </p:txBody>
      </p:sp>
      <p:sp>
        <p:nvSpPr>
          <p:cNvPr id="8" name="Platshållare för sidfot 7"/>
          <p:cNvSpPr>
            <a:spLocks noGrp="1"/>
          </p:cNvSpPr>
          <p:nvPr>
            <p:ph type="ftr" sz="quarter" idx="11"/>
          </p:nvPr>
        </p:nvSpPr>
        <p:spPr/>
        <p:txBody>
          <a:bodyPr/>
          <a:lstStyle/>
          <a:p>
            <a:r>
              <a:rPr lang="en-US" smtClean="0"/>
              <a:t>Susanne Vejdemo, Stockholm University</a:t>
            </a:r>
            <a:endParaRPr lang="sv-SE"/>
          </a:p>
        </p:txBody>
      </p:sp>
      <p:sp>
        <p:nvSpPr>
          <p:cNvPr id="9" name="Platshållare för bildnummer 8"/>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Platshållare för innehåll 2"/>
          <p:cNvSpPr>
            <a:spLocks noGrp="1"/>
          </p:cNvSpPr>
          <p:nvPr>
            <p:ph idx="1"/>
          </p:nvPr>
        </p:nvSpPr>
        <p:spPr>
          <a:xfrm>
            <a:off x="597600" y="1310400"/>
            <a:ext cx="7948800" cy="4316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datum 3"/>
          <p:cNvSpPr>
            <a:spLocks noGrp="1"/>
          </p:cNvSpPr>
          <p:nvPr>
            <p:ph type="dt" sz="half" idx="10"/>
          </p:nvPr>
        </p:nvSpPr>
        <p:spPr/>
        <p:txBody>
          <a:bodyPr/>
          <a:lstStyle/>
          <a:p>
            <a:fld id="{4EE420FA-4FF6-430A-A5C5-528BD9751942}" type="datetime5">
              <a:rPr lang="en-GB" smtClean="0"/>
              <a:t>27-Jun-16</a:t>
            </a:fld>
            <a:endParaRPr lang="sv-SE"/>
          </a:p>
        </p:txBody>
      </p:sp>
      <p:sp>
        <p:nvSpPr>
          <p:cNvPr id="5" name="Platshållare för sidfot 4"/>
          <p:cNvSpPr>
            <a:spLocks noGrp="1"/>
          </p:cNvSpPr>
          <p:nvPr>
            <p:ph type="ftr" sz="quarter" idx="11"/>
          </p:nvPr>
        </p:nvSpPr>
        <p:spPr/>
        <p:txBody>
          <a:bodyPr/>
          <a:lstStyle/>
          <a:p>
            <a:r>
              <a:rPr lang="en-US" smtClean="0"/>
              <a:t>Susanne Vejdemo, Stockholm University</a:t>
            </a:r>
            <a:endParaRPr lang="sv-SE"/>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D126D465-F6AF-494E-A419-FDD234E8B37D}" type="datetime5">
              <a:rPr lang="en-GB" smtClean="0"/>
              <a:t>27-Jun-16</a:t>
            </a:fld>
            <a:endParaRPr lang="sv-SE"/>
          </a:p>
        </p:txBody>
      </p:sp>
      <p:sp>
        <p:nvSpPr>
          <p:cNvPr id="3" name="Platshållare för sidfot 2"/>
          <p:cNvSpPr>
            <a:spLocks noGrp="1"/>
          </p:cNvSpPr>
          <p:nvPr>
            <p:ph type="ftr" sz="quarter" idx="11"/>
          </p:nvPr>
        </p:nvSpPr>
        <p:spPr/>
        <p:txBody>
          <a:bodyPr/>
          <a:lstStyle/>
          <a:p>
            <a:r>
              <a:rPr lang="en-US" smtClean="0"/>
              <a:t>Susanne Vejdemo, Stockholm University</a:t>
            </a:r>
            <a:endParaRPr lang="sv-SE"/>
          </a:p>
        </p:txBody>
      </p:sp>
      <p:sp>
        <p:nvSpPr>
          <p:cNvPr id="4" name="Platshållare för bildnummer 3"/>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9" descr="SU_PPT_kronor"/>
          <p:cNvPicPr>
            <a:picLocks noChangeAspect="1" noChangeArrowheads="1"/>
          </p:cNvPicPr>
          <p:nvPr userDrawn="1"/>
        </p:nvPicPr>
        <p:blipFill>
          <a:blip r:embed="rId2" cstate="print"/>
          <a:srcRect/>
          <a:stretch>
            <a:fillRect/>
          </a:stretch>
        </p:blipFill>
        <p:spPr bwMode="auto">
          <a:xfrm>
            <a:off x="0" y="1682750"/>
            <a:ext cx="5595938" cy="5175250"/>
          </a:xfrm>
          <a:prstGeom prst="rect">
            <a:avLst/>
          </a:prstGeom>
          <a:noFill/>
        </p:spPr>
      </p:pic>
      <p:sp>
        <p:nvSpPr>
          <p:cNvPr id="2" name="Rubrik 1"/>
          <p:cNvSpPr>
            <a:spLocks noGrp="1"/>
          </p:cNvSpPr>
          <p:nvPr>
            <p:ph type="ctrTitle"/>
          </p:nvPr>
        </p:nvSpPr>
        <p:spPr>
          <a:xfrm>
            <a:off x="597600" y="2437200"/>
            <a:ext cx="6631200" cy="1425600"/>
          </a:xfrm>
          <a:prstGeom prst="rect">
            <a:avLst/>
          </a:prstGeom>
        </p:spPr>
        <p:txBody>
          <a:bodyPr lIns="72000" tIns="36000" rIns="72000" bIns="36000" anchor="ctr" anchorCtr="0">
            <a:normAutofit/>
          </a:bodyPr>
          <a:lstStyle>
            <a:lvl1pPr algn="l">
              <a:defRPr sz="4400" b="0">
                <a:latin typeface="Verdana" pitchFamily="34" charset="0"/>
                <a:ea typeface="Verdana" pitchFamily="34" charset="0"/>
                <a:cs typeface="Verdana" pitchFamily="34" charset="0"/>
              </a:defRPr>
            </a:lvl1pPr>
          </a:lstStyle>
          <a:p>
            <a:r>
              <a:rPr lang="en-US" dirty="0" smtClean="0"/>
              <a:t>Click to edit Master title style</a:t>
            </a:r>
            <a:endParaRPr lang="sv-SE" dirty="0"/>
          </a:p>
        </p:txBody>
      </p:sp>
      <p:sp>
        <p:nvSpPr>
          <p:cNvPr id="3" name="Underrubrik 2"/>
          <p:cNvSpPr>
            <a:spLocks noGrp="1"/>
          </p:cNvSpPr>
          <p:nvPr>
            <p:ph type="subTitle" idx="1"/>
          </p:nvPr>
        </p:nvSpPr>
        <p:spPr>
          <a:xfrm>
            <a:off x="597600" y="3859200"/>
            <a:ext cx="6631200" cy="1166400"/>
          </a:xfrm>
          <a:prstGeom prst="rect">
            <a:avLst/>
          </a:prstGeom>
        </p:spPr>
        <p:txBody>
          <a:bodyPr>
            <a:normAutofit/>
          </a:bodyPr>
          <a:lstStyle>
            <a:lvl1pPr marL="0" indent="0" algn="l">
              <a:lnSpc>
                <a:spcPts val="2900"/>
              </a:lnSpc>
              <a:spcBef>
                <a:spcPts val="480"/>
              </a:spcBef>
              <a:buNone/>
              <a:defRPr sz="2000">
                <a:solidFill>
                  <a:schemeClr val="tx2"/>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sv-SE" dirty="0"/>
          </a:p>
        </p:txBody>
      </p:sp>
      <p:sp>
        <p:nvSpPr>
          <p:cNvPr id="4" name="Platshållare för datum 3"/>
          <p:cNvSpPr>
            <a:spLocks noGrp="1"/>
          </p:cNvSpPr>
          <p:nvPr>
            <p:ph type="dt" sz="half" idx="10"/>
          </p:nvPr>
        </p:nvSpPr>
        <p:spPr>
          <a:xfrm>
            <a:off x="597600" y="6386400"/>
            <a:ext cx="1123200" cy="280800"/>
          </a:xfrm>
        </p:spPr>
        <p:txBody>
          <a:bodyPr/>
          <a:lstStyle/>
          <a:p>
            <a:fld id="{6CE6B8A1-CAD0-471B-A966-C8B4258FF90D}" type="datetime5">
              <a:rPr lang="en-GB" smtClean="0"/>
              <a:t>27-Jun-16</a:t>
            </a:fld>
            <a:endParaRPr lang="sv-SE"/>
          </a:p>
        </p:txBody>
      </p:sp>
      <p:sp>
        <p:nvSpPr>
          <p:cNvPr id="5" name="Platshållare för sidfot 4"/>
          <p:cNvSpPr>
            <a:spLocks noGrp="1"/>
          </p:cNvSpPr>
          <p:nvPr>
            <p:ph type="ftr" sz="quarter" idx="11"/>
          </p:nvPr>
        </p:nvSpPr>
        <p:spPr>
          <a:xfrm>
            <a:off x="1764000" y="6386400"/>
            <a:ext cx="4492800" cy="280800"/>
          </a:xfrm>
        </p:spPr>
        <p:txBody>
          <a:bodyPr/>
          <a:lstStyle/>
          <a:p>
            <a:r>
              <a:rPr lang="en-US" smtClean="0"/>
              <a:t>Susanne Vejdemo, Stockholm University</a:t>
            </a:r>
            <a:endParaRPr lang="sv-SE" dirty="0"/>
          </a:p>
        </p:txBody>
      </p:sp>
      <p:sp>
        <p:nvSpPr>
          <p:cNvPr id="6" name="Platshållare för bildnummer 5"/>
          <p:cNvSpPr>
            <a:spLocks noGrp="1"/>
          </p:cNvSpPr>
          <p:nvPr>
            <p:ph type="sldNum" sz="quarter" idx="12"/>
          </p:nvPr>
        </p:nvSpPr>
        <p:spPr>
          <a:xfrm>
            <a:off x="6300000" y="6386400"/>
            <a:ext cx="1425600" cy="280800"/>
          </a:xfrm>
        </p:spPr>
        <p:txBody>
          <a:bodyPr/>
          <a:lstStyle/>
          <a:p>
            <a:fld id="{400B66ED-EE6C-4E7E-848D-94DB84BF3115}"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aption and Content">
    <p:spTree>
      <p:nvGrpSpPr>
        <p:cNvPr id="1" name=""/>
        <p:cNvGrpSpPr/>
        <p:nvPr/>
      </p:nvGrpSpPr>
      <p:grpSpPr>
        <a:xfrm>
          <a:off x="0" y="0"/>
          <a:ext cx="0" cy="0"/>
          <a:chOff x="0" y="0"/>
          <a:chExt cx="0" cy="0"/>
        </a:xfrm>
      </p:grpSpPr>
      <p:sp>
        <p:nvSpPr>
          <p:cNvPr id="2" name="Rubrik 1"/>
          <p:cNvSpPr>
            <a:spLocks noGrp="1"/>
          </p:cNvSpPr>
          <p:nvPr>
            <p:ph type="title"/>
          </p:nvPr>
        </p:nvSpPr>
        <p:spPr>
          <a:xfrm>
            <a:off x="597600" y="388800"/>
            <a:ext cx="7948800" cy="795600"/>
          </a:xfrm>
          <a:prstGeom prst="rect">
            <a:avLst/>
          </a:prstGeom>
        </p:spPr>
        <p:txBody>
          <a:bodyPr anchor="b" anchorCtr="0"/>
          <a:lstStyle/>
          <a:p>
            <a:r>
              <a:rPr lang="en-US" smtClean="0"/>
              <a:t>Click to edit Master title style</a:t>
            </a:r>
            <a:endParaRPr lang="sv-SE" dirty="0"/>
          </a:p>
        </p:txBody>
      </p:sp>
      <p:sp>
        <p:nvSpPr>
          <p:cNvPr id="3" name="Platshållare för innehåll 2"/>
          <p:cNvSpPr>
            <a:spLocks noGrp="1"/>
          </p:cNvSpPr>
          <p:nvPr>
            <p:ph idx="1"/>
          </p:nvPr>
        </p:nvSpPr>
        <p:spPr>
          <a:xfrm>
            <a:off x="597600" y="1310400"/>
            <a:ext cx="7948800" cy="431640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sv-SE" dirty="0"/>
          </a:p>
        </p:txBody>
      </p:sp>
      <p:sp>
        <p:nvSpPr>
          <p:cNvPr id="4" name="Platshållare för datum 3"/>
          <p:cNvSpPr>
            <a:spLocks noGrp="1"/>
          </p:cNvSpPr>
          <p:nvPr>
            <p:ph type="dt" sz="half" idx="10"/>
          </p:nvPr>
        </p:nvSpPr>
        <p:spPr/>
        <p:txBody>
          <a:bodyPr/>
          <a:lstStyle/>
          <a:p>
            <a:fld id="{3C958BBB-14E4-4520-9EE0-684D0E31988E}" type="datetime5">
              <a:rPr lang="en-GB" smtClean="0"/>
              <a:t>27-Jun-16</a:t>
            </a:fld>
            <a:endParaRPr lang="sv-SE"/>
          </a:p>
        </p:txBody>
      </p:sp>
      <p:sp>
        <p:nvSpPr>
          <p:cNvPr id="5" name="Platshållare för sidfot 4"/>
          <p:cNvSpPr>
            <a:spLocks noGrp="1"/>
          </p:cNvSpPr>
          <p:nvPr>
            <p:ph type="ftr" sz="quarter" idx="11"/>
          </p:nvPr>
        </p:nvSpPr>
        <p:spPr/>
        <p:txBody>
          <a:bodyPr/>
          <a:lstStyle/>
          <a:p>
            <a:r>
              <a:rPr lang="en-US" smtClean="0"/>
              <a:t>Susanne Vejdemo, Stockholm University</a:t>
            </a:r>
            <a:endParaRPr lang="sv-SE"/>
          </a:p>
        </p:txBody>
      </p:sp>
      <p:sp>
        <p:nvSpPr>
          <p:cNvPr id="6" name="Platshållare för bildnummer 5"/>
          <p:cNvSpPr>
            <a:spLocks noGrp="1"/>
          </p:cNvSpPr>
          <p:nvPr>
            <p:ph type="sldNum" sz="quarter" idx="12"/>
          </p:nvPr>
        </p:nvSpPr>
        <p:spPr/>
        <p:txBody>
          <a:bodyPr/>
          <a:lstStyle/>
          <a:p>
            <a:fld id="{400B66ED-EE6C-4E7E-848D-94DB84BF3115}"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597600" y="6386400"/>
            <a:ext cx="1123200" cy="280800"/>
          </a:xfrm>
          <a:prstGeom prst="rect">
            <a:avLst/>
          </a:prstGeom>
        </p:spPr>
        <p:txBody>
          <a:bodyPr vert="horz" lIns="91440" tIns="45720" rIns="91440" bIns="45720" rtlCol="0" anchor="ctr"/>
          <a:lstStyle>
            <a:lvl1pPr algn="l">
              <a:defRPr sz="1200">
                <a:solidFill>
                  <a:schemeClr val="tx1"/>
                </a:solidFill>
                <a:latin typeface="Verdana" pitchFamily="34" charset="0"/>
                <a:ea typeface="Verdana" pitchFamily="34" charset="0"/>
                <a:cs typeface="Verdana" pitchFamily="34" charset="0"/>
              </a:defRPr>
            </a:lvl1pPr>
          </a:lstStyle>
          <a:p>
            <a:fld id="{3B747B40-2447-44E3-A053-F4E664D31508}" type="datetime5">
              <a:rPr lang="en-GB" smtClean="0"/>
              <a:t>27-Jun-16</a:t>
            </a:fld>
            <a:endParaRPr lang="sv-SE" dirty="0"/>
          </a:p>
        </p:txBody>
      </p:sp>
      <p:sp>
        <p:nvSpPr>
          <p:cNvPr id="5" name="Platshållare för sidfot 4"/>
          <p:cNvSpPr>
            <a:spLocks noGrp="1"/>
          </p:cNvSpPr>
          <p:nvPr>
            <p:ph type="ftr" sz="quarter" idx="3"/>
          </p:nvPr>
        </p:nvSpPr>
        <p:spPr>
          <a:xfrm>
            <a:off x="1764000" y="6386400"/>
            <a:ext cx="4492800" cy="280800"/>
          </a:xfrm>
          <a:prstGeom prst="rect">
            <a:avLst/>
          </a:prstGeom>
        </p:spPr>
        <p:txBody>
          <a:bodyPr vert="horz" lIns="91440" tIns="45720" rIns="91440" bIns="45720" rtlCol="0" anchor="t"/>
          <a:lstStyle>
            <a:lvl1pPr algn="l">
              <a:defRPr sz="1200">
                <a:solidFill>
                  <a:schemeClr val="tx1"/>
                </a:solidFill>
                <a:latin typeface="Verdana" pitchFamily="34" charset="0"/>
                <a:ea typeface="Verdana" pitchFamily="34" charset="0"/>
                <a:cs typeface="Verdana" pitchFamily="34" charset="0"/>
              </a:defRPr>
            </a:lvl1pPr>
          </a:lstStyle>
          <a:p>
            <a:r>
              <a:rPr lang="en-US" smtClean="0"/>
              <a:t>Susanne Vejdemo, Stockholm University</a:t>
            </a:r>
            <a:endParaRPr lang="sv-SE" dirty="0"/>
          </a:p>
        </p:txBody>
      </p:sp>
      <p:sp>
        <p:nvSpPr>
          <p:cNvPr id="6" name="Platshållare för bildnummer 5"/>
          <p:cNvSpPr>
            <a:spLocks noGrp="1"/>
          </p:cNvSpPr>
          <p:nvPr>
            <p:ph type="sldNum" sz="quarter" idx="4"/>
          </p:nvPr>
        </p:nvSpPr>
        <p:spPr>
          <a:xfrm>
            <a:off x="6300000" y="6386400"/>
            <a:ext cx="1425600" cy="280800"/>
          </a:xfrm>
          <a:prstGeom prst="rect">
            <a:avLst/>
          </a:prstGeom>
        </p:spPr>
        <p:txBody>
          <a:bodyPr vert="horz" lIns="91440" tIns="45720" rIns="91440" bIns="45720" rtlCol="0" anchor="ctr"/>
          <a:lstStyle>
            <a:lvl1pPr algn="r">
              <a:defRPr sz="1200">
                <a:solidFill>
                  <a:schemeClr val="tx1"/>
                </a:solidFill>
                <a:latin typeface="Verdana" pitchFamily="34" charset="0"/>
                <a:ea typeface="Verdana" pitchFamily="34" charset="0"/>
                <a:cs typeface="Verdana" pitchFamily="34" charset="0"/>
              </a:defRPr>
            </a:lvl1pPr>
          </a:lstStyle>
          <a:p>
            <a:fld id="{400B66ED-EE6C-4E7E-848D-94DB84BF3115}" type="slidenum">
              <a:rPr lang="sv-SE" smtClean="0"/>
              <a:pPr/>
              <a:t>‹#›</a:t>
            </a:fld>
            <a:endParaRPr lang="sv-SE" dirty="0"/>
          </a:p>
        </p:txBody>
      </p:sp>
      <p:sp>
        <p:nvSpPr>
          <p:cNvPr id="9" name="Title Placeholder 8"/>
          <p:cNvSpPr>
            <a:spLocks noGrp="1"/>
          </p:cNvSpPr>
          <p:nvPr>
            <p:ph type="title"/>
          </p:nvPr>
        </p:nvSpPr>
        <p:spPr>
          <a:xfrm>
            <a:off x="597600" y="388800"/>
            <a:ext cx="7948800" cy="795600"/>
          </a:xfrm>
          <a:prstGeom prst="rect">
            <a:avLst/>
          </a:prstGeom>
        </p:spPr>
        <p:txBody>
          <a:bodyPr vert="horz" lIns="91440" tIns="45720" rIns="91440" bIns="45720" rtlCol="0" anchor="b" anchorCtr="0">
            <a:normAutofit/>
          </a:bodyPr>
          <a:lstStyle/>
          <a:p>
            <a:r>
              <a:rPr lang="en-US" smtClean="0"/>
              <a:t>Click to edit Master title style</a:t>
            </a:r>
            <a:endParaRPr lang="en-GB" dirty="0"/>
          </a:p>
        </p:txBody>
      </p:sp>
      <p:sp>
        <p:nvSpPr>
          <p:cNvPr id="10" name="Text Placeholder 9"/>
          <p:cNvSpPr>
            <a:spLocks noGrp="1"/>
          </p:cNvSpPr>
          <p:nvPr>
            <p:ph type="body" idx="1"/>
          </p:nvPr>
        </p:nvSpPr>
        <p:spPr>
          <a:xfrm>
            <a:off x="597600" y="1310400"/>
            <a:ext cx="7948800" cy="4316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pic>
        <p:nvPicPr>
          <p:cNvPr id="11" name="Picture 10" descr="logo-org-engelsk_rgb.png"/>
          <p:cNvPicPr>
            <a:picLocks noChangeAspect="1"/>
          </p:cNvPicPr>
          <p:nvPr/>
        </p:nvPicPr>
        <p:blipFill>
          <a:blip r:embed="rId9" cstate="print"/>
          <a:stretch>
            <a:fillRect/>
          </a:stretch>
        </p:blipFill>
        <p:spPr>
          <a:xfrm>
            <a:off x="7916400" y="5655600"/>
            <a:ext cx="972000" cy="97339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60" r:id="rId4"/>
    <p:sldLayoutId id="2147483653" r:id="rId5"/>
    <p:sldLayoutId id="2147483661" r:id="rId6"/>
    <p:sldLayoutId id="2147483655" r:id="rId7"/>
  </p:sldLayoutIdLst>
  <p:hf hdr="0"/>
  <p:txStyles>
    <p:titleStyle>
      <a:lvl1pPr algn="l" defTabSz="914400" rtl="0" eaLnBrk="1" latinLnBrk="0" hangingPunct="1">
        <a:spcBef>
          <a:spcPct val="0"/>
        </a:spcBef>
        <a:buNone/>
        <a:defRPr sz="26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597600" y="6386400"/>
            <a:ext cx="1123200" cy="280800"/>
          </a:xfrm>
          <a:prstGeom prst="rect">
            <a:avLst/>
          </a:prstGeom>
        </p:spPr>
        <p:txBody>
          <a:bodyPr vert="horz" lIns="91440" tIns="45720" rIns="91440" bIns="45720" rtlCol="0" anchor="ctr"/>
          <a:lstStyle>
            <a:lvl1pPr algn="l">
              <a:defRPr sz="1200">
                <a:solidFill>
                  <a:schemeClr val="tx1"/>
                </a:solidFill>
                <a:latin typeface="Verdana" pitchFamily="34" charset="0"/>
                <a:ea typeface="Verdana" pitchFamily="34" charset="0"/>
                <a:cs typeface="Verdana" pitchFamily="34" charset="0"/>
              </a:defRPr>
            </a:lvl1pPr>
          </a:lstStyle>
          <a:p>
            <a:fld id="{1F4D18D5-824C-46E5-8E6F-F031AB08AABB}" type="datetime5">
              <a:rPr lang="en-GB" smtClean="0"/>
              <a:t>27-Jun-16</a:t>
            </a:fld>
            <a:endParaRPr lang="sv-SE" dirty="0"/>
          </a:p>
        </p:txBody>
      </p:sp>
      <p:sp>
        <p:nvSpPr>
          <p:cNvPr id="5" name="Platshållare för sidfot 4"/>
          <p:cNvSpPr>
            <a:spLocks noGrp="1"/>
          </p:cNvSpPr>
          <p:nvPr>
            <p:ph type="ftr" sz="quarter" idx="3"/>
          </p:nvPr>
        </p:nvSpPr>
        <p:spPr>
          <a:xfrm>
            <a:off x="1764000" y="6386400"/>
            <a:ext cx="4492800" cy="280800"/>
          </a:xfrm>
          <a:prstGeom prst="rect">
            <a:avLst/>
          </a:prstGeom>
        </p:spPr>
        <p:txBody>
          <a:bodyPr vert="horz" lIns="91440" tIns="45720" rIns="91440" bIns="45720" rtlCol="0" anchor="t"/>
          <a:lstStyle>
            <a:lvl1pPr algn="l">
              <a:defRPr sz="1200">
                <a:solidFill>
                  <a:schemeClr val="tx1"/>
                </a:solidFill>
                <a:latin typeface="Verdana" pitchFamily="34" charset="0"/>
                <a:ea typeface="Verdana" pitchFamily="34" charset="0"/>
                <a:cs typeface="Verdana" pitchFamily="34" charset="0"/>
              </a:defRPr>
            </a:lvl1pPr>
          </a:lstStyle>
          <a:p>
            <a:r>
              <a:rPr lang="en-US" smtClean="0"/>
              <a:t>Susanne Vejdemo, Stockholm University</a:t>
            </a:r>
            <a:endParaRPr lang="sv-SE" dirty="0"/>
          </a:p>
        </p:txBody>
      </p:sp>
      <p:sp>
        <p:nvSpPr>
          <p:cNvPr id="6" name="Platshållare för bildnummer 5"/>
          <p:cNvSpPr>
            <a:spLocks noGrp="1"/>
          </p:cNvSpPr>
          <p:nvPr>
            <p:ph type="sldNum" sz="quarter" idx="4"/>
          </p:nvPr>
        </p:nvSpPr>
        <p:spPr>
          <a:xfrm>
            <a:off x="6300000" y="6386400"/>
            <a:ext cx="1425600" cy="280800"/>
          </a:xfrm>
          <a:prstGeom prst="rect">
            <a:avLst/>
          </a:prstGeom>
        </p:spPr>
        <p:txBody>
          <a:bodyPr vert="horz" lIns="91440" tIns="45720" rIns="91440" bIns="45720" rtlCol="0" anchor="ctr"/>
          <a:lstStyle>
            <a:lvl1pPr algn="r">
              <a:defRPr sz="1200">
                <a:solidFill>
                  <a:schemeClr val="tx1"/>
                </a:solidFill>
                <a:latin typeface="Verdana" pitchFamily="34" charset="0"/>
                <a:ea typeface="Verdana" pitchFamily="34" charset="0"/>
                <a:cs typeface="Verdana" pitchFamily="34" charset="0"/>
              </a:defRPr>
            </a:lvl1pPr>
          </a:lstStyle>
          <a:p>
            <a:fld id="{400B66ED-EE6C-4E7E-848D-94DB84BF3115}" type="slidenum">
              <a:rPr lang="sv-SE" smtClean="0"/>
              <a:pPr/>
              <a:t>‹#›</a:t>
            </a:fld>
            <a:endParaRPr lang="sv-SE" dirty="0"/>
          </a:p>
        </p:txBody>
      </p:sp>
      <p:sp>
        <p:nvSpPr>
          <p:cNvPr id="9" name="Title Placeholder 8"/>
          <p:cNvSpPr>
            <a:spLocks noGrp="1"/>
          </p:cNvSpPr>
          <p:nvPr>
            <p:ph type="title"/>
          </p:nvPr>
        </p:nvSpPr>
        <p:spPr>
          <a:xfrm>
            <a:off x="597600" y="388800"/>
            <a:ext cx="7948800" cy="795600"/>
          </a:xfrm>
          <a:prstGeom prst="rect">
            <a:avLst/>
          </a:prstGeom>
        </p:spPr>
        <p:txBody>
          <a:bodyPr vert="horz" lIns="91440" tIns="45720" rIns="91440" bIns="45720" rtlCol="0" anchor="b" anchorCtr="0">
            <a:normAutofit/>
          </a:bodyPr>
          <a:lstStyle/>
          <a:p>
            <a:r>
              <a:rPr lang="en-US" smtClean="0"/>
              <a:t>Click to edit Master title style</a:t>
            </a:r>
            <a:endParaRPr lang="en-GB"/>
          </a:p>
        </p:txBody>
      </p:sp>
      <p:sp>
        <p:nvSpPr>
          <p:cNvPr id="10" name="Text Placeholder 9"/>
          <p:cNvSpPr>
            <a:spLocks noGrp="1"/>
          </p:cNvSpPr>
          <p:nvPr>
            <p:ph type="body" idx="1"/>
          </p:nvPr>
        </p:nvSpPr>
        <p:spPr>
          <a:xfrm>
            <a:off x="597600" y="1310400"/>
            <a:ext cx="7948800" cy="4316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1" name="Picture 10" descr="logo-org-engelsk_rgb.png"/>
          <p:cNvPicPr>
            <a:picLocks noChangeAspect="1"/>
          </p:cNvPicPr>
          <p:nvPr/>
        </p:nvPicPr>
        <p:blipFill>
          <a:blip r:embed="rId9" cstate="print"/>
          <a:stretch>
            <a:fillRect/>
          </a:stretch>
        </p:blipFill>
        <p:spPr>
          <a:xfrm>
            <a:off x="7916400" y="5655600"/>
            <a:ext cx="972000" cy="973394"/>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Lst>
  <p:hf hdr="0"/>
  <p:txStyles>
    <p:titleStyle>
      <a:lvl1pPr algn="l" defTabSz="914400" rtl="0" eaLnBrk="1" latinLnBrk="0" hangingPunct="1">
        <a:spcBef>
          <a:spcPct val="0"/>
        </a:spcBef>
        <a:buNone/>
        <a:defRPr sz="26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597600" y="6386400"/>
            <a:ext cx="1123200" cy="280800"/>
          </a:xfrm>
          <a:prstGeom prst="rect">
            <a:avLst/>
          </a:prstGeom>
        </p:spPr>
        <p:txBody>
          <a:bodyPr vert="horz" lIns="91440" tIns="45720" rIns="91440" bIns="45720" rtlCol="0" anchor="ctr"/>
          <a:lstStyle>
            <a:lvl1pPr algn="l">
              <a:defRPr sz="1200">
                <a:solidFill>
                  <a:schemeClr val="tx1"/>
                </a:solidFill>
                <a:latin typeface="Verdana" pitchFamily="34" charset="0"/>
                <a:ea typeface="Verdana" pitchFamily="34" charset="0"/>
                <a:cs typeface="Verdana" pitchFamily="34" charset="0"/>
              </a:defRPr>
            </a:lvl1pPr>
          </a:lstStyle>
          <a:p>
            <a:fld id="{04BE3DC8-0547-49C5-A42C-56773B8668A4}" type="datetime5">
              <a:rPr lang="en-GB" smtClean="0"/>
              <a:t>27-Jun-16</a:t>
            </a:fld>
            <a:endParaRPr lang="sv-SE" dirty="0"/>
          </a:p>
        </p:txBody>
      </p:sp>
      <p:sp>
        <p:nvSpPr>
          <p:cNvPr id="5" name="Platshållare för sidfot 4"/>
          <p:cNvSpPr>
            <a:spLocks noGrp="1"/>
          </p:cNvSpPr>
          <p:nvPr>
            <p:ph type="ftr" sz="quarter" idx="3"/>
          </p:nvPr>
        </p:nvSpPr>
        <p:spPr>
          <a:xfrm>
            <a:off x="1764000" y="6386400"/>
            <a:ext cx="4492800" cy="280800"/>
          </a:xfrm>
          <a:prstGeom prst="rect">
            <a:avLst/>
          </a:prstGeom>
        </p:spPr>
        <p:txBody>
          <a:bodyPr vert="horz" lIns="91440" tIns="45720" rIns="91440" bIns="45720" rtlCol="0" anchor="t"/>
          <a:lstStyle>
            <a:lvl1pPr algn="l">
              <a:defRPr sz="1200">
                <a:solidFill>
                  <a:schemeClr val="tx1"/>
                </a:solidFill>
                <a:latin typeface="Verdana" pitchFamily="34" charset="0"/>
                <a:ea typeface="Verdana" pitchFamily="34" charset="0"/>
                <a:cs typeface="Verdana" pitchFamily="34" charset="0"/>
              </a:defRPr>
            </a:lvl1pPr>
          </a:lstStyle>
          <a:p>
            <a:r>
              <a:rPr lang="en-US" smtClean="0"/>
              <a:t>Susanne Vejdemo, Stockholm University</a:t>
            </a:r>
            <a:endParaRPr lang="sv-SE" dirty="0"/>
          </a:p>
        </p:txBody>
      </p:sp>
      <p:sp>
        <p:nvSpPr>
          <p:cNvPr id="6" name="Platshållare för bildnummer 5"/>
          <p:cNvSpPr>
            <a:spLocks noGrp="1"/>
          </p:cNvSpPr>
          <p:nvPr>
            <p:ph type="sldNum" sz="quarter" idx="4"/>
          </p:nvPr>
        </p:nvSpPr>
        <p:spPr>
          <a:xfrm>
            <a:off x="6300000" y="6386400"/>
            <a:ext cx="1425600" cy="280800"/>
          </a:xfrm>
          <a:prstGeom prst="rect">
            <a:avLst/>
          </a:prstGeom>
        </p:spPr>
        <p:txBody>
          <a:bodyPr vert="horz" lIns="91440" tIns="45720" rIns="91440" bIns="45720" rtlCol="0" anchor="ctr"/>
          <a:lstStyle>
            <a:lvl1pPr algn="r">
              <a:defRPr sz="1200">
                <a:solidFill>
                  <a:schemeClr val="tx1"/>
                </a:solidFill>
                <a:latin typeface="Verdana" pitchFamily="34" charset="0"/>
                <a:ea typeface="Verdana" pitchFamily="34" charset="0"/>
                <a:cs typeface="Verdana" pitchFamily="34" charset="0"/>
              </a:defRPr>
            </a:lvl1pPr>
          </a:lstStyle>
          <a:p>
            <a:fld id="{400B66ED-EE6C-4E7E-848D-94DB84BF3115}" type="slidenum">
              <a:rPr lang="sv-SE" smtClean="0"/>
              <a:pPr/>
              <a:t>‹#›</a:t>
            </a:fld>
            <a:endParaRPr lang="sv-SE" dirty="0"/>
          </a:p>
        </p:txBody>
      </p:sp>
      <p:sp>
        <p:nvSpPr>
          <p:cNvPr id="9" name="Title Placeholder 8"/>
          <p:cNvSpPr>
            <a:spLocks noGrp="1"/>
          </p:cNvSpPr>
          <p:nvPr>
            <p:ph type="title"/>
          </p:nvPr>
        </p:nvSpPr>
        <p:spPr>
          <a:xfrm>
            <a:off x="597600" y="388800"/>
            <a:ext cx="7948800" cy="795600"/>
          </a:xfrm>
          <a:prstGeom prst="rect">
            <a:avLst/>
          </a:prstGeom>
        </p:spPr>
        <p:txBody>
          <a:bodyPr vert="horz" lIns="91440" tIns="45720" rIns="91440" bIns="45720" rtlCol="0" anchor="b" anchorCtr="0">
            <a:normAutofit/>
          </a:bodyPr>
          <a:lstStyle/>
          <a:p>
            <a:r>
              <a:rPr lang="en-US" smtClean="0"/>
              <a:t>Click to edit Master title style</a:t>
            </a:r>
            <a:endParaRPr lang="en-GB"/>
          </a:p>
        </p:txBody>
      </p:sp>
      <p:sp>
        <p:nvSpPr>
          <p:cNvPr id="10" name="Text Placeholder 9"/>
          <p:cNvSpPr>
            <a:spLocks noGrp="1"/>
          </p:cNvSpPr>
          <p:nvPr>
            <p:ph type="body" idx="1"/>
          </p:nvPr>
        </p:nvSpPr>
        <p:spPr>
          <a:xfrm>
            <a:off x="597600" y="1310400"/>
            <a:ext cx="7948800" cy="4316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11" name="Picture 10" descr="logo-org-engelsk_rgb.png"/>
          <p:cNvPicPr>
            <a:picLocks noChangeAspect="1"/>
          </p:cNvPicPr>
          <p:nvPr/>
        </p:nvPicPr>
        <p:blipFill>
          <a:blip r:embed="rId9" cstate="print"/>
          <a:stretch>
            <a:fillRect/>
          </a:stretch>
        </p:blipFill>
        <p:spPr>
          <a:xfrm>
            <a:off x="7916400" y="5655600"/>
            <a:ext cx="972000" cy="973394"/>
          </a:xfrm>
          <a:prstGeom prst="rect">
            <a:avLst/>
          </a:prstGeom>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Lst>
  <p:hf hdr="0"/>
  <p:txStyles>
    <p:titleStyle>
      <a:lvl1pPr algn="l" defTabSz="914400" rtl="0" eaLnBrk="1" latinLnBrk="0" hangingPunct="1">
        <a:spcBef>
          <a:spcPct val="0"/>
        </a:spcBef>
        <a:buNone/>
        <a:defRPr sz="2600" b="1" kern="1200">
          <a:solidFill>
            <a:schemeClr val="tx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lnSpc>
          <a:spcPts val="2900"/>
        </a:lnSpc>
        <a:spcBef>
          <a:spcPct val="20000"/>
        </a:spcBef>
        <a:buSzPct val="93000"/>
        <a:buFont typeface="Verdana" pitchFamily="34" charset="0"/>
        <a:buChar char="●"/>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597600" y="836712"/>
            <a:ext cx="6631200" cy="3456384"/>
          </a:xfrm>
        </p:spPr>
        <p:txBody>
          <a:bodyPr>
            <a:normAutofit fontScale="90000"/>
          </a:bodyPr>
          <a:lstStyle/>
          <a:p>
            <a:r>
              <a:rPr lang="en-US" dirty="0"/>
              <a:t/>
            </a:r>
            <a:br>
              <a:rPr lang="en-US" dirty="0"/>
            </a:br>
            <a:r>
              <a:rPr lang="en-US" b="1" dirty="0"/>
              <a:t>t</a:t>
            </a:r>
            <a:r>
              <a:rPr lang="en-US" b="1" dirty="0" smtClean="0"/>
              <a:t>he </a:t>
            </a:r>
            <a:r>
              <a:rPr lang="en-US" b="1" dirty="0"/>
              <a:t>role of frequency in measuring </a:t>
            </a:r>
            <a:r>
              <a:rPr lang="en-US" b="1" dirty="0" smtClean="0"/>
              <a:t/>
            </a:r>
            <a:br>
              <a:rPr lang="en-US" b="1" dirty="0" smtClean="0"/>
            </a:br>
            <a:r>
              <a:rPr lang="en-US" b="1" dirty="0" smtClean="0"/>
              <a:t>the </a:t>
            </a:r>
            <a:r>
              <a:rPr lang="en-US" b="1" dirty="0"/>
              <a:t>rate of </a:t>
            </a:r>
            <a:r>
              <a:rPr lang="en-US" b="1" dirty="0" smtClean="0"/>
              <a:t/>
            </a:r>
            <a:br>
              <a:rPr lang="en-US" b="1" dirty="0" smtClean="0"/>
            </a:br>
            <a:r>
              <a:rPr lang="en-US" b="1" dirty="0" smtClean="0"/>
              <a:t>lexical </a:t>
            </a:r>
            <a:r>
              <a:rPr lang="en-US" b="1" dirty="0"/>
              <a:t>replacement. </a:t>
            </a:r>
            <a:endParaRPr lang="sv-SE" dirty="0"/>
          </a:p>
        </p:txBody>
      </p:sp>
      <p:sp>
        <p:nvSpPr>
          <p:cNvPr id="3" name="Underrubrik 2"/>
          <p:cNvSpPr>
            <a:spLocks noGrp="1"/>
          </p:cNvSpPr>
          <p:nvPr>
            <p:ph type="subTitle" idx="1"/>
          </p:nvPr>
        </p:nvSpPr>
        <p:spPr>
          <a:xfrm>
            <a:off x="597600" y="4437112"/>
            <a:ext cx="6631200" cy="588488"/>
          </a:xfrm>
        </p:spPr>
        <p:txBody>
          <a:bodyPr/>
          <a:lstStyle/>
          <a:p>
            <a:r>
              <a:rPr lang="sv-SE" smtClean="0"/>
              <a:t>Susanne Vejdemo &amp; Thomas Hörberg</a:t>
            </a:r>
            <a:endParaRPr lang="sv-SE" dirty="0"/>
          </a:p>
        </p:txBody>
      </p:sp>
      <p:pic>
        <p:nvPicPr>
          <p:cNvPr id="5122" name="Picture 2" descr="https://lh3.googleusercontent.com/-VN-YRGUGqTs/UY89HVIJoxI/AAAAAAAAAB8/OGz_QJ1a_Tg6NbBUYDLkd4Dl4RQuu0y5ACL0B/w451-h533-no/0b70355f-ff7a-45af-81f0-f816fc7175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8231" y="3725390"/>
            <a:ext cx="2650669" cy="31326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Pagel et al (2007)</a:t>
            </a:r>
            <a:endParaRPr lang="en-US" dirty="0"/>
          </a:p>
        </p:txBody>
      </p:sp>
      <p:sp>
        <p:nvSpPr>
          <p:cNvPr id="3" name="Content Placeholder 2"/>
          <p:cNvSpPr>
            <a:spLocks noGrp="1"/>
          </p:cNvSpPr>
          <p:nvPr>
            <p:ph idx="1"/>
          </p:nvPr>
        </p:nvSpPr>
        <p:spPr/>
        <p:txBody>
          <a:bodyPr>
            <a:normAutofit fontScale="92500"/>
          </a:bodyPr>
          <a:lstStyle/>
          <a:p>
            <a:r>
              <a:rPr lang="en-US" smtClean="0"/>
              <a:t>Calculated a rate of lexical replacement*</a:t>
            </a:r>
            <a:endParaRPr lang="sv-SE" smtClean="0"/>
          </a:p>
          <a:p>
            <a:r>
              <a:rPr lang="sv-SE" smtClean="0"/>
              <a:t>used database from Dyen </a:t>
            </a:r>
            <a:r>
              <a:rPr lang="sv-SE" smtClean="0"/>
              <a:t>et al </a:t>
            </a:r>
            <a:r>
              <a:rPr lang="sv-SE"/>
              <a:t>(</a:t>
            </a:r>
            <a:r>
              <a:rPr lang="sv-SE" smtClean="0"/>
              <a:t>1992):</a:t>
            </a:r>
          </a:p>
          <a:p>
            <a:pPr marL="0" indent="0">
              <a:buNone/>
            </a:pPr>
            <a:r>
              <a:rPr lang="sv-SE" smtClean="0"/>
              <a:t>200 concepts (Swadesh list), </a:t>
            </a:r>
            <a:r>
              <a:rPr lang="sv-SE"/>
              <a:t>data from 87 IE </a:t>
            </a:r>
            <a:r>
              <a:rPr lang="sv-SE"/>
              <a:t>langs </a:t>
            </a:r>
            <a:endParaRPr lang="sv-SE" smtClean="0"/>
          </a:p>
          <a:p>
            <a:r>
              <a:rPr lang="en-US" smtClean="0"/>
              <a:t>Did not differentiate between open and closed class items.</a:t>
            </a:r>
            <a:endParaRPr lang="sv-SE" smtClean="0"/>
          </a:p>
          <a:p>
            <a:endParaRPr lang="sv-SE" dirty="0" smtClean="0"/>
          </a:p>
          <a:p>
            <a:endParaRPr lang="en-US" smtClean="0"/>
          </a:p>
          <a:p>
            <a:endParaRPr lang="en-US"/>
          </a:p>
          <a:p>
            <a:endParaRPr lang="en-US" smtClean="0"/>
          </a:p>
          <a:p>
            <a:pPr marL="0" indent="0">
              <a:buNone/>
            </a:pPr>
            <a:r>
              <a:rPr lang="en-US" i="1" smtClean="0"/>
              <a:t>*...Using a more complicated formula than the one presented on the earlier slide, but with the same end results...</a:t>
            </a:r>
            <a:endParaRPr lang="sv-SE" i="1" dirty="0" smtClean="0"/>
          </a:p>
        </p:txBody>
      </p:sp>
      <p:sp>
        <p:nvSpPr>
          <p:cNvPr id="4" name="Date Placeholder 3"/>
          <p:cNvSpPr>
            <a:spLocks noGrp="1"/>
          </p:cNvSpPr>
          <p:nvPr>
            <p:ph type="dt" sz="half" idx="10"/>
          </p:nvPr>
        </p:nvSpPr>
        <p:spPr/>
        <p:txBody>
          <a:bodyPr/>
          <a:lstStyle/>
          <a:p>
            <a:fld id="{A622C821-5C00-4371-88BA-3A9B3221BDF9}" type="datetime5">
              <a:rPr lang="en-GB" smtClean="0"/>
              <a:t>27-Jun-16</a:t>
            </a:fld>
            <a:endParaRPr lang="sv-SE"/>
          </a:p>
        </p:txBody>
      </p:sp>
      <p:sp>
        <p:nvSpPr>
          <p:cNvPr id="5" name="Footer Placeholder 4"/>
          <p:cNvSpPr>
            <a:spLocks noGrp="1"/>
          </p:cNvSpPr>
          <p:nvPr>
            <p:ph type="ftr" sz="quarter" idx="11"/>
          </p:nvPr>
        </p:nvSpPr>
        <p:spPr/>
        <p:txBody>
          <a:bodyPr/>
          <a:lstStyle/>
          <a:p>
            <a:r>
              <a:rPr lang="en-US" smtClean="0"/>
              <a:t>Susanne Vejdemo, Stockholm University</a:t>
            </a:r>
            <a:endParaRPr lang="sv-SE"/>
          </a:p>
        </p:txBody>
      </p:sp>
      <p:sp>
        <p:nvSpPr>
          <p:cNvPr id="6" name="Slide Number Placeholder 5"/>
          <p:cNvSpPr>
            <a:spLocks noGrp="1"/>
          </p:cNvSpPr>
          <p:nvPr>
            <p:ph type="sldNum" sz="quarter" idx="12"/>
          </p:nvPr>
        </p:nvSpPr>
        <p:spPr/>
        <p:txBody>
          <a:bodyPr/>
          <a:lstStyle/>
          <a:p>
            <a:fld id="{400B66ED-EE6C-4E7E-848D-94DB84BF3115}" type="slidenum">
              <a:rPr lang="sv-SE" smtClean="0"/>
              <a:pPr/>
              <a:t>10</a:t>
            </a:fld>
            <a:endParaRPr lang="sv-SE"/>
          </a:p>
        </p:txBody>
      </p:sp>
    </p:spTree>
    <p:extLst>
      <p:ext uri="{BB962C8B-B14F-4D97-AF65-F5344CB8AC3E}">
        <p14:creationId xmlns:p14="http://schemas.microsoft.com/office/powerpoint/2010/main" val="21714791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Pagel et al (2007)</a:t>
            </a:r>
            <a:endParaRPr lang="en-US" dirty="0"/>
          </a:p>
        </p:txBody>
      </p:sp>
      <p:sp>
        <p:nvSpPr>
          <p:cNvPr id="3" name="Content Placeholder 2"/>
          <p:cNvSpPr>
            <a:spLocks noGrp="1"/>
          </p:cNvSpPr>
          <p:nvPr>
            <p:ph idx="1"/>
          </p:nvPr>
        </p:nvSpPr>
        <p:spPr/>
        <p:txBody>
          <a:bodyPr/>
          <a:lstStyle/>
          <a:p>
            <a:r>
              <a:rPr lang="sv-SE" smtClean="0"/>
              <a:t>Linear </a:t>
            </a:r>
            <a:r>
              <a:rPr lang="sv-SE" dirty="0" smtClean="0"/>
              <a:t>regression </a:t>
            </a:r>
            <a:r>
              <a:rPr lang="sv-SE" dirty="0" err="1" smtClean="0"/>
              <a:t>model</a:t>
            </a:r>
            <a:r>
              <a:rPr lang="sv-SE" dirty="0" smtClean="0"/>
              <a:t>:</a:t>
            </a:r>
          </a:p>
          <a:p>
            <a:pPr lvl="1"/>
            <a:r>
              <a:rPr lang="sv-SE" dirty="0" err="1" smtClean="0"/>
              <a:t>Frequency</a:t>
            </a:r>
            <a:r>
              <a:rPr lang="sv-SE" dirty="0" smtClean="0"/>
              <a:t>: </a:t>
            </a:r>
            <a:r>
              <a:rPr lang="sv-SE" dirty="0" err="1" smtClean="0"/>
              <a:t>predicts</a:t>
            </a:r>
            <a:r>
              <a:rPr lang="sv-SE" dirty="0" smtClean="0"/>
              <a:t> 13% </a:t>
            </a:r>
            <a:r>
              <a:rPr lang="sv-SE" dirty="0" err="1" smtClean="0"/>
              <a:t>of</a:t>
            </a:r>
            <a:r>
              <a:rPr lang="sv-SE" dirty="0" smtClean="0"/>
              <a:t> the variation in Rate.</a:t>
            </a:r>
          </a:p>
          <a:p>
            <a:pPr lvl="1"/>
            <a:r>
              <a:rPr lang="sv-SE" dirty="0" err="1" smtClean="0"/>
              <a:t>Frequency</a:t>
            </a:r>
            <a:r>
              <a:rPr lang="sv-SE" dirty="0" smtClean="0"/>
              <a:t> + </a:t>
            </a:r>
            <a:r>
              <a:rPr lang="sv-SE" dirty="0" err="1" smtClean="0"/>
              <a:t>wordclass</a:t>
            </a:r>
            <a:r>
              <a:rPr lang="sv-SE" dirty="0" smtClean="0"/>
              <a:t>: </a:t>
            </a:r>
            <a:r>
              <a:rPr lang="sv-SE" dirty="0" err="1" smtClean="0"/>
              <a:t>predicts</a:t>
            </a:r>
            <a:r>
              <a:rPr lang="sv-SE" dirty="0" smtClean="0"/>
              <a:t> 50% </a:t>
            </a:r>
            <a:r>
              <a:rPr lang="sv-SE" dirty="0" err="1" smtClean="0"/>
              <a:t>of</a:t>
            </a:r>
            <a:r>
              <a:rPr lang="sv-SE" dirty="0" smtClean="0"/>
              <a:t> Rate.</a:t>
            </a:r>
            <a:endParaRPr lang="sv-SE" dirty="0"/>
          </a:p>
          <a:p>
            <a:endParaRPr lang="sv-SE" dirty="0" smtClean="0"/>
          </a:p>
          <a:p>
            <a:endParaRPr lang="sv-SE" dirty="0" smtClean="0"/>
          </a:p>
        </p:txBody>
      </p:sp>
      <p:sp>
        <p:nvSpPr>
          <p:cNvPr id="4" name="Date Placeholder 3"/>
          <p:cNvSpPr>
            <a:spLocks noGrp="1"/>
          </p:cNvSpPr>
          <p:nvPr>
            <p:ph type="dt" sz="half" idx="10"/>
          </p:nvPr>
        </p:nvSpPr>
        <p:spPr/>
        <p:txBody>
          <a:bodyPr/>
          <a:lstStyle/>
          <a:p>
            <a:fld id="{A622C821-5C00-4371-88BA-3A9B3221BDF9}" type="datetime5">
              <a:rPr lang="en-GB" smtClean="0"/>
              <a:t>27-Jun-16</a:t>
            </a:fld>
            <a:endParaRPr lang="sv-SE"/>
          </a:p>
        </p:txBody>
      </p:sp>
      <p:sp>
        <p:nvSpPr>
          <p:cNvPr id="5" name="Footer Placeholder 4"/>
          <p:cNvSpPr>
            <a:spLocks noGrp="1"/>
          </p:cNvSpPr>
          <p:nvPr>
            <p:ph type="ftr" sz="quarter" idx="11"/>
          </p:nvPr>
        </p:nvSpPr>
        <p:spPr/>
        <p:txBody>
          <a:bodyPr/>
          <a:lstStyle/>
          <a:p>
            <a:r>
              <a:rPr lang="en-US" smtClean="0"/>
              <a:t>Susanne Vejdemo, Stockholm University</a:t>
            </a:r>
            <a:endParaRPr lang="sv-SE"/>
          </a:p>
        </p:txBody>
      </p:sp>
      <p:sp>
        <p:nvSpPr>
          <p:cNvPr id="6" name="Slide Number Placeholder 5"/>
          <p:cNvSpPr>
            <a:spLocks noGrp="1"/>
          </p:cNvSpPr>
          <p:nvPr>
            <p:ph type="sldNum" sz="quarter" idx="12"/>
          </p:nvPr>
        </p:nvSpPr>
        <p:spPr/>
        <p:txBody>
          <a:bodyPr/>
          <a:lstStyle/>
          <a:p>
            <a:fld id="{400B66ED-EE6C-4E7E-848D-94DB84BF3115}" type="slidenum">
              <a:rPr lang="sv-SE" smtClean="0"/>
              <a:pPr/>
              <a:t>11</a:t>
            </a:fld>
            <a:endParaRPr lang="sv-SE"/>
          </a:p>
        </p:txBody>
      </p:sp>
      <p:sp>
        <p:nvSpPr>
          <p:cNvPr id="7" name="TextBox 6"/>
          <p:cNvSpPr txBox="1"/>
          <p:nvPr/>
        </p:nvSpPr>
        <p:spPr>
          <a:xfrm>
            <a:off x="1043608" y="3573016"/>
            <a:ext cx="1512168" cy="369332"/>
          </a:xfrm>
          <a:prstGeom prst="rect">
            <a:avLst/>
          </a:prstGeom>
          <a:noFill/>
        </p:spPr>
        <p:txBody>
          <a:bodyPr wrap="square" rtlCol="0">
            <a:spAutoFit/>
          </a:bodyPr>
          <a:lstStyle/>
          <a:p>
            <a:r>
              <a:rPr lang="en-US" smtClean="0"/>
              <a:t>Lemma; BNC</a:t>
            </a:r>
            <a:endParaRPr lang="sv-SE"/>
          </a:p>
        </p:txBody>
      </p:sp>
      <p:cxnSp>
        <p:nvCxnSpPr>
          <p:cNvPr id="10" name="Straight Arrow Connector 9"/>
          <p:cNvCxnSpPr>
            <a:stCxn id="7" idx="0"/>
          </p:cNvCxnSpPr>
          <p:nvPr/>
        </p:nvCxnSpPr>
        <p:spPr>
          <a:xfrm flipV="1">
            <a:off x="1799692" y="2492896"/>
            <a:ext cx="157976" cy="10801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3" idx="0"/>
          </p:cNvCxnSpPr>
          <p:nvPr/>
        </p:nvCxnSpPr>
        <p:spPr>
          <a:xfrm flipH="1" flipV="1">
            <a:off x="3923928" y="2492896"/>
            <a:ext cx="1246180" cy="22415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45872" y="4734436"/>
            <a:ext cx="4248472" cy="1477328"/>
          </a:xfrm>
          <a:prstGeom prst="rect">
            <a:avLst/>
          </a:prstGeom>
          <a:noFill/>
        </p:spPr>
        <p:txBody>
          <a:bodyPr wrap="square" rtlCol="0">
            <a:spAutoFit/>
          </a:bodyPr>
          <a:lstStyle/>
          <a:p>
            <a:r>
              <a:rPr lang="en-US" smtClean="0"/>
              <a:t>“wordclass” for a concept?!</a:t>
            </a:r>
          </a:p>
          <a:p>
            <a:r>
              <a:rPr lang="en-US" smtClean="0"/>
              <a:t>Assigned on semantic criteria (?)</a:t>
            </a:r>
          </a:p>
          <a:p>
            <a:r>
              <a:rPr lang="en-US" smtClean="0"/>
              <a:t>Common in this kind of databases: e.g. in Austronesian Basic Vocabulary Database. </a:t>
            </a:r>
          </a:p>
          <a:p>
            <a:endParaRPr lang="sv-SE"/>
          </a:p>
        </p:txBody>
      </p:sp>
    </p:spTree>
    <p:extLst>
      <p:ext uri="{BB962C8B-B14F-4D97-AF65-F5344CB8AC3E}">
        <p14:creationId xmlns:p14="http://schemas.microsoft.com/office/powerpoint/2010/main" val="1241368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Pagel et al (2007)</a:t>
            </a:r>
            <a:endParaRPr lang="en-US" dirty="0"/>
          </a:p>
        </p:txBody>
      </p:sp>
      <p:sp>
        <p:nvSpPr>
          <p:cNvPr id="3" name="Content Placeholder 2"/>
          <p:cNvSpPr>
            <a:spLocks noGrp="1"/>
          </p:cNvSpPr>
          <p:nvPr>
            <p:ph idx="1"/>
          </p:nvPr>
        </p:nvSpPr>
        <p:spPr/>
        <p:txBody>
          <a:bodyPr/>
          <a:lstStyle/>
          <a:p>
            <a:endParaRPr lang="sv-SE" dirty="0" smtClean="0"/>
          </a:p>
          <a:p>
            <a:endParaRPr lang="sv-SE" dirty="0" smtClean="0"/>
          </a:p>
        </p:txBody>
      </p:sp>
      <p:sp>
        <p:nvSpPr>
          <p:cNvPr id="4" name="Date Placeholder 3"/>
          <p:cNvSpPr>
            <a:spLocks noGrp="1"/>
          </p:cNvSpPr>
          <p:nvPr>
            <p:ph type="dt" sz="half" idx="10"/>
          </p:nvPr>
        </p:nvSpPr>
        <p:spPr/>
        <p:txBody>
          <a:bodyPr/>
          <a:lstStyle/>
          <a:p>
            <a:fld id="{A622C821-5C00-4371-88BA-3A9B3221BDF9}" type="datetime5">
              <a:rPr lang="en-GB" smtClean="0"/>
              <a:t>27-Jun-16</a:t>
            </a:fld>
            <a:endParaRPr lang="sv-SE"/>
          </a:p>
        </p:txBody>
      </p:sp>
      <p:sp>
        <p:nvSpPr>
          <p:cNvPr id="5" name="Footer Placeholder 4"/>
          <p:cNvSpPr>
            <a:spLocks noGrp="1"/>
          </p:cNvSpPr>
          <p:nvPr>
            <p:ph type="ftr" sz="quarter" idx="11"/>
          </p:nvPr>
        </p:nvSpPr>
        <p:spPr/>
        <p:txBody>
          <a:bodyPr/>
          <a:lstStyle/>
          <a:p>
            <a:r>
              <a:rPr lang="en-US" dirty="0" smtClean="0"/>
              <a:t>Susanne Vejdemo, Stockholm University</a:t>
            </a:r>
            <a:endParaRPr lang="sv-SE" dirty="0"/>
          </a:p>
        </p:txBody>
      </p:sp>
      <p:sp>
        <p:nvSpPr>
          <p:cNvPr id="6" name="Slide Number Placeholder 5"/>
          <p:cNvSpPr>
            <a:spLocks noGrp="1"/>
          </p:cNvSpPr>
          <p:nvPr>
            <p:ph type="sldNum" sz="quarter" idx="12"/>
          </p:nvPr>
        </p:nvSpPr>
        <p:spPr/>
        <p:txBody>
          <a:bodyPr/>
          <a:lstStyle/>
          <a:p>
            <a:fld id="{400B66ED-EE6C-4E7E-848D-94DB84BF3115}" type="slidenum">
              <a:rPr lang="sv-SE" smtClean="0"/>
              <a:pPr/>
              <a:t>12</a:t>
            </a:fld>
            <a:endParaRPr lang="sv-SE"/>
          </a:p>
        </p:txBody>
      </p:sp>
      <p:graphicFrame>
        <p:nvGraphicFramePr>
          <p:cNvPr id="8" name="Object 7"/>
          <p:cNvGraphicFramePr>
            <a:graphicFrameLocks noChangeAspect="1"/>
          </p:cNvGraphicFramePr>
          <p:nvPr>
            <p:extLst>
              <p:ext uri="{D42A27DB-BD31-4B8C-83A1-F6EECF244321}">
                <p14:modId xmlns:p14="http://schemas.microsoft.com/office/powerpoint/2010/main" val="3548591473"/>
              </p:ext>
            </p:extLst>
          </p:nvPr>
        </p:nvGraphicFramePr>
        <p:xfrm>
          <a:off x="5517504" y="2209800"/>
          <a:ext cx="8991600" cy="2409825"/>
        </p:xfrm>
        <a:graphic>
          <a:graphicData uri="http://schemas.openxmlformats.org/presentationml/2006/ole">
            <mc:AlternateContent xmlns:mc="http://schemas.openxmlformats.org/markup-compatibility/2006">
              <mc:Choice xmlns:v="urn:schemas-microsoft-com:vml" Requires="v">
                <p:oleObj spid="_x0000_s2062" name="Document" r:id="rId3" imgW="8998146" imgH="2412349" progId="Word.Document.12">
                  <p:embed/>
                </p:oleObj>
              </mc:Choice>
              <mc:Fallback>
                <p:oleObj name="Document" r:id="rId3" imgW="8998146" imgH="2412349" progId="Word.Document.12">
                  <p:embed/>
                  <p:pic>
                    <p:nvPicPr>
                      <p:cNvPr id="0" name=""/>
                      <p:cNvPicPr/>
                      <p:nvPr/>
                    </p:nvPicPr>
                    <p:blipFill>
                      <a:blip r:embed="rId4"/>
                      <a:stretch>
                        <a:fillRect/>
                      </a:stretch>
                    </p:blipFill>
                    <p:spPr>
                      <a:xfrm>
                        <a:off x="5517504" y="2209800"/>
                        <a:ext cx="8991600" cy="2409825"/>
                      </a:xfrm>
                      <a:prstGeom prst="rect">
                        <a:avLst/>
                      </a:prstGeom>
                    </p:spPr>
                  </p:pic>
                </p:oleObj>
              </mc:Fallback>
            </mc:AlternateContent>
          </a:graphicData>
        </a:graphic>
      </p:graphicFrame>
      <p:cxnSp>
        <p:nvCxnSpPr>
          <p:cNvPr id="9" name="Straight Connector 8"/>
          <p:cNvCxnSpPr/>
          <p:nvPr/>
        </p:nvCxnSpPr>
        <p:spPr>
          <a:xfrm>
            <a:off x="5436096" y="3717032"/>
            <a:ext cx="2915816"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750000" y="1462800"/>
            <a:ext cx="7948800" cy="4316400"/>
          </a:xfrm>
          <a:prstGeom prst="rect">
            <a:avLst/>
          </a:prstGeom>
        </p:spPr>
        <p:txBody>
          <a:bodyPr vert="horz" lIns="91440" tIns="45720" rIns="91440" bIns="45720" rtlCol="0">
            <a:normAutofit/>
          </a:bodyPr>
          <a:lstStyle>
            <a:lvl1pPr marL="342900" indent="-342900" algn="l" defTabSz="914400" rtl="0" eaLnBrk="1" latinLnBrk="0" hangingPunct="1">
              <a:lnSpc>
                <a:spcPts val="2900"/>
              </a:lnSpc>
              <a:spcBef>
                <a:spcPct val="20000"/>
              </a:spcBef>
              <a:buSzPct val="93000"/>
              <a:buFont typeface="Verdana" pitchFamily="34" charset="0"/>
              <a:buChar char="●"/>
              <a:defRPr sz="20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a:t>173 open class </a:t>
            </a:r>
            <a:r>
              <a:rPr lang="sv-SE" smtClean="0"/>
              <a:t>items (noun</a:t>
            </a:r>
            <a:r>
              <a:rPr lang="sv-SE"/>
              <a:t>, adj, verb), 27 closed class.</a:t>
            </a:r>
            <a:endParaRPr lang="en-US"/>
          </a:p>
          <a:p>
            <a:pPr marL="0" indent="0">
              <a:buNone/>
            </a:pPr>
            <a:endParaRPr lang="sv-SE" dirty="0"/>
          </a:p>
          <a:p>
            <a:r>
              <a:rPr lang="sv-SE" dirty="0" err="1" smtClean="0">
                <a:solidFill>
                  <a:srgbClr val="FF0000"/>
                </a:solidFill>
              </a:rPr>
              <a:t>Closed</a:t>
            </a:r>
            <a:r>
              <a:rPr lang="sv-SE" dirty="0" smtClean="0">
                <a:solidFill>
                  <a:srgbClr val="FF0000"/>
                </a:solidFill>
              </a:rPr>
              <a:t> Class </a:t>
            </a:r>
            <a:r>
              <a:rPr lang="sv-SE" dirty="0" err="1" smtClean="0">
                <a:solidFill>
                  <a:srgbClr val="FF0000"/>
                </a:solidFill>
              </a:rPr>
              <a:t>Items</a:t>
            </a:r>
            <a:r>
              <a:rPr lang="sv-SE" dirty="0" smtClean="0">
                <a:solidFill>
                  <a:srgbClr val="FF0000"/>
                </a:solidFill>
              </a:rPr>
              <a:t>:</a:t>
            </a:r>
            <a:endParaRPr lang="sv-SE" dirty="0">
              <a:solidFill>
                <a:srgbClr val="FF0000"/>
              </a:solidFill>
            </a:endParaRPr>
          </a:p>
          <a:p>
            <a:pPr lvl="1"/>
            <a:r>
              <a:rPr lang="sv-SE" dirty="0" smtClean="0">
                <a:solidFill>
                  <a:srgbClr val="FF0000"/>
                </a:solidFill>
              </a:rPr>
              <a:t>Small </a:t>
            </a:r>
            <a:r>
              <a:rPr lang="sv-SE" dirty="0" err="1" smtClean="0">
                <a:solidFill>
                  <a:srgbClr val="FF0000"/>
                </a:solidFill>
              </a:rPr>
              <a:t>samples</a:t>
            </a:r>
            <a:endParaRPr lang="sv-SE" dirty="0" smtClean="0">
              <a:solidFill>
                <a:srgbClr val="FF0000"/>
              </a:solidFill>
            </a:endParaRPr>
          </a:p>
          <a:p>
            <a:pPr lvl="1"/>
            <a:r>
              <a:rPr lang="sv-SE" err="1" smtClean="0">
                <a:solidFill>
                  <a:srgbClr val="FF0000"/>
                </a:solidFill>
              </a:rPr>
              <a:t>High</a:t>
            </a:r>
            <a:r>
              <a:rPr lang="sv-SE" smtClean="0">
                <a:solidFill>
                  <a:srgbClr val="FF0000"/>
                </a:solidFill>
              </a:rPr>
              <a:t> frequency</a:t>
            </a:r>
            <a:endParaRPr lang="sv-SE" dirty="0">
              <a:solidFill>
                <a:srgbClr val="FF0000"/>
              </a:solidFill>
            </a:endParaRPr>
          </a:p>
          <a:p>
            <a:pPr marL="457200" lvl="1" indent="0">
              <a:buNone/>
            </a:pPr>
            <a:endParaRPr lang="sv-SE" dirty="0" smtClean="0"/>
          </a:p>
          <a:p>
            <a:r>
              <a:rPr lang="sv-SE" dirty="0" err="1" smtClean="0">
                <a:solidFill>
                  <a:schemeClr val="tx2">
                    <a:lumMod val="75000"/>
                    <a:lumOff val="25000"/>
                  </a:schemeClr>
                </a:solidFill>
              </a:rPr>
              <a:t>Open</a:t>
            </a:r>
            <a:r>
              <a:rPr lang="sv-SE" dirty="0" smtClean="0">
                <a:solidFill>
                  <a:schemeClr val="tx2">
                    <a:lumMod val="75000"/>
                    <a:lumOff val="25000"/>
                  </a:schemeClr>
                </a:solidFill>
              </a:rPr>
              <a:t> Class </a:t>
            </a:r>
            <a:r>
              <a:rPr lang="sv-SE" dirty="0" err="1" smtClean="0">
                <a:solidFill>
                  <a:schemeClr val="tx2">
                    <a:lumMod val="75000"/>
                    <a:lumOff val="25000"/>
                  </a:schemeClr>
                </a:solidFill>
              </a:rPr>
              <a:t>Items</a:t>
            </a:r>
            <a:r>
              <a:rPr lang="sv-SE" dirty="0" smtClean="0">
                <a:solidFill>
                  <a:schemeClr val="tx2">
                    <a:lumMod val="75000"/>
                    <a:lumOff val="25000"/>
                  </a:schemeClr>
                </a:solidFill>
              </a:rPr>
              <a:t>:</a:t>
            </a:r>
          </a:p>
          <a:p>
            <a:pPr lvl="1"/>
            <a:r>
              <a:rPr lang="sv-SE" dirty="0" err="1" smtClean="0">
                <a:solidFill>
                  <a:schemeClr val="tx2">
                    <a:lumMod val="75000"/>
                    <a:lumOff val="25000"/>
                  </a:schemeClr>
                </a:solidFill>
              </a:rPr>
              <a:t>Larger</a:t>
            </a:r>
            <a:r>
              <a:rPr lang="sv-SE" dirty="0" smtClean="0">
                <a:solidFill>
                  <a:schemeClr val="tx2">
                    <a:lumMod val="75000"/>
                    <a:lumOff val="25000"/>
                  </a:schemeClr>
                </a:solidFill>
              </a:rPr>
              <a:t> </a:t>
            </a:r>
            <a:r>
              <a:rPr lang="sv-SE" dirty="0" err="1" smtClean="0">
                <a:solidFill>
                  <a:schemeClr val="tx2">
                    <a:lumMod val="75000"/>
                    <a:lumOff val="25000"/>
                  </a:schemeClr>
                </a:solidFill>
              </a:rPr>
              <a:t>samples</a:t>
            </a:r>
            <a:endParaRPr lang="sv-SE" dirty="0" smtClean="0">
              <a:solidFill>
                <a:schemeClr val="tx2">
                  <a:lumMod val="75000"/>
                  <a:lumOff val="25000"/>
                </a:schemeClr>
              </a:solidFill>
            </a:endParaRPr>
          </a:p>
          <a:p>
            <a:pPr lvl="1"/>
            <a:r>
              <a:rPr lang="sv-SE" dirty="0" err="1" smtClean="0">
                <a:solidFill>
                  <a:schemeClr val="tx2">
                    <a:lumMod val="75000"/>
                    <a:lumOff val="25000"/>
                  </a:schemeClr>
                </a:solidFill>
              </a:rPr>
              <a:t>Lower</a:t>
            </a:r>
            <a:r>
              <a:rPr lang="sv-SE" dirty="0" smtClean="0">
                <a:solidFill>
                  <a:schemeClr val="tx2">
                    <a:lumMod val="75000"/>
                    <a:lumOff val="25000"/>
                  </a:schemeClr>
                </a:solidFill>
              </a:rPr>
              <a:t> </a:t>
            </a:r>
            <a:r>
              <a:rPr lang="sv-SE" dirty="0" err="1" smtClean="0">
                <a:solidFill>
                  <a:schemeClr val="tx2">
                    <a:lumMod val="75000"/>
                    <a:lumOff val="25000"/>
                  </a:schemeClr>
                </a:solidFill>
              </a:rPr>
              <a:t>frequency</a:t>
            </a:r>
            <a:endParaRPr lang="sv-SE" dirty="0" smtClean="0">
              <a:solidFill>
                <a:schemeClr val="tx2">
                  <a:lumMod val="75000"/>
                  <a:lumOff val="25000"/>
                </a:schemeClr>
              </a:solidFill>
            </a:endParaRPr>
          </a:p>
        </p:txBody>
      </p:sp>
      <p:sp>
        <p:nvSpPr>
          <p:cNvPr id="14" name="Left Brace 13"/>
          <p:cNvSpPr/>
          <p:nvPr/>
        </p:nvSpPr>
        <p:spPr>
          <a:xfrm>
            <a:off x="5148064" y="2708920"/>
            <a:ext cx="333751" cy="912080"/>
          </a:xfrm>
          <a:prstGeom prst="lef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5" name="Left Brace 14"/>
          <p:cNvSpPr/>
          <p:nvPr/>
        </p:nvSpPr>
        <p:spPr>
          <a:xfrm>
            <a:off x="5149567" y="3773400"/>
            <a:ext cx="286530" cy="519696"/>
          </a:xfrm>
          <a:prstGeom prst="leftBrace">
            <a:avLst/>
          </a:prstGeom>
          <a:ln w="38100">
            <a:solidFill>
              <a:schemeClr val="tx2">
                <a:lumMod val="75000"/>
                <a:lumOff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16" name="Straight Connector 15"/>
          <p:cNvCxnSpPr/>
          <p:nvPr/>
        </p:nvCxnSpPr>
        <p:spPr>
          <a:xfrm>
            <a:off x="5481815" y="2708920"/>
            <a:ext cx="2834601" cy="0"/>
          </a:xfrm>
          <a:prstGeom prst="line">
            <a:avLst/>
          </a:prstGeom>
          <a:ln w="38100">
            <a:solidFill>
              <a:srgbClr val="00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rot="19876191">
            <a:off x="7883860" y="4513618"/>
            <a:ext cx="936104" cy="646331"/>
          </a:xfrm>
          <a:prstGeom prst="rect">
            <a:avLst/>
          </a:prstGeom>
          <a:noFill/>
        </p:spPr>
        <p:txBody>
          <a:bodyPr wrap="square" rtlCol="0">
            <a:spAutoFit/>
          </a:bodyPr>
          <a:lstStyle/>
          <a:p>
            <a:r>
              <a:rPr lang="en-US" smtClean="0"/>
              <a:t>Lemma; BNC</a:t>
            </a:r>
            <a:endParaRPr lang="sv-SE"/>
          </a:p>
        </p:txBody>
      </p:sp>
      <p:cxnSp>
        <p:nvCxnSpPr>
          <p:cNvPr id="12" name="Straight Arrow Connector 11"/>
          <p:cNvCxnSpPr>
            <a:stCxn id="7" idx="0"/>
          </p:cNvCxnSpPr>
          <p:nvPr/>
        </p:nvCxnSpPr>
        <p:spPr>
          <a:xfrm flipH="1" flipV="1">
            <a:off x="8056827" y="4293096"/>
            <a:ext cx="139744" cy="26030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97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Pagel et al (2007)</a:t>
            </a:r>
            <a:endParaRPr lang="en-US" dirty="0"/>
          </a:p>
        </p:txBody>
      </p:sp>
      <p:sp>
        <p:nvSpPr>
          <p:cNvPr id="3" name="Content Placeholder 2"/>
          <p:cNvSpPr>
            <a:spLocks noGrp="1"/>
          </p:cNvSpPr>
          <p:nvPr>
            <p:ph idx="1"/>
          </p:nvPr>
        </p:nvSpPr>
        <p:spPr/>
        <p:txBody>
          <a:bodyPr/>
          <a:lstStyle/>
          <a:p>
            <a:r>
              <a:rPr lang="sv-SE" dirty="0" err="1" smtClean="0"/>
              <a:t>Linear</a:t>
            </a:r>
            <a:r>
              <a:rPr lang="sv-SE" dirty="0" smtClean="0"/>
              <a:t> regression </a:t>
            </a:r>
            <a:r>
              <a:rPr lang="sv-SE" dirty="0" err="1" smtClean="0"/>
              <a:t>model</a:t>
            </a:r>
            <a:r>
              <a:rPr lang="sv-SE" dirty="0"/>
              <a:t> </a:t>
            </a:r>
            <a:r>
              <a:rPr lang="sv-SE" dirty="0" smtClean="0"/>
              <a:t>(200 </a:t>
            </a:r>
            <a:r>
              <a:rPr lang="sv-SE" dirty="0" err="1" smtClean="0"/>
              <a:t>open+closed</a:t>
            </a:r>
            <a:r>
              <a:rPr lang="sv-SE" dirty="0" smtClean="0"/>
              <a:t> </a:t>
            </a:r>
            <a:r>
              <a:rPr lang="sv-SE" dirty="0" err="1" smtClean="0"/>
              <a:t>items</a:t>
            </a:r>
            <a:r>
              <a:rPr lang="sv-SE" dirty="0" smtClean="0"/>
              <a:t>):</a:t>
            </a:r>
          </a:p>
          <a:p>
            <a:pPr lvl="1"/>
            <a:r>
              <a:rPr lang="sv-SE" dirty="0" err="1" smtClean="0"/>
              <a:t>Frequency</a:t>
            </a:r>
            <a:r>
              <a:rPr lang="sv-SE" dirty="0" smtClean="0"/>
              <a:t> + </a:t>
            </a:r>
            <a:r>
              <a:rPr lang="sv-SE" dirty="0" err="1" smtClean="0"/>
              <a:t>wordclass</a:t>
            </a:r>
            <a:r>
              <a:rPr lang="sv-SE" dirty="0" smtClean="0"/>
              <a:t>: </a:t>
            </a:r>
            <a:r>
              <a:rPr lang="sv-SE" dirty="0" err="1" smtClean="0"/>
              <a:t>predicts</a:t>
            </a:r>
            <a:r>
              <a:rPr lang="sv-SE" dirty="0" smtClean="0"/>
              <a:t> 50% </a:t>
            </a:r>
            <a:r>
              <a:rPr lang="sv-SE" dirty="0" err="1" smtClean="0"/>
              <a:t>of</a:t>
            </a:r>
            <a:r>
              <a:rPr lang="sv-SE" dirty="0" smtClean="0"/>
              <a:t> Rate.</a:t>
            </a:r>
          </a:p>
          <a:p>
            <a:pPr marL="457200" lvl="1" indent="0">
              <a:buNone/>
            </a:pPr>
            <a:endParaRPr lang="en-US" dirty="0"/>
          </a:p>
          <a:p>
            <a:pPr marL="457200" lvl="1" indent="0">
              <a:buNone/>
            </a:pPr>
            <a:endParaRPr lang="en-US" dirty="0"/>
          </a:p>
          <a:p>
            <a:pPr marL="457200" lvl="1" indent="0">
              <a:buNone/>
            </a:pPr>
            <a:r>
              <a:rPr lang="en-US" smtClean="0"/>
              <a:t>BUT:</a:t>
            </a:r>
            <a:endParaRPr lang="sv-SE" dirty="0" smtClean="0"/>
          </a:p>
          <a:p>
            <a:r>
              <a:rPr lang="sv-SE" smtClean="0"/>
              <a:t>Same linear </a:t>
            </a:r>
            <a:r>
              <a:rPr lang="sv-SE" dirty="0" smtClean="0"/>
              <a:t>regression </a:t>
            </a:r>
            <a:r>
              <a:rPr lang="sv-SE" dirty="0" err="1" smtClean="0"/>
              <a:t>model</a:t>
            </a:r>
            <a:r>
              <a:rPr lang="sv-SE" dirty="0" smtClean="0"/>
              <a:t> (27 </a:t>
            </a:r>
            <a:r>
              <a:rPr lang="sv-SE" dirty="0" err="1" smtClean="0"/>
              <a:t>closed</a:t>
            </a:r>
            <a:r>
              <a:rPr lang="sv-SE" dirty="0" smtClean="0"/>
              <a:t> </a:t>
            </a:r>
            <a:r>
              <a:rPr lang="sv-SE" dirty="0" err="1" smtClean="0"/>
              <a:t>items</a:t>
            </a:r>
            <a:r>
              <a:rPr lang="sv-SE" dirty="0" smtClean="0"/>
              <a:t>):</a:t>
            </a:r>
          </a:p>
          <a:p>
            <a:pPr lvl="1"/>
            <a:r>
              <a:rPr lang="sv-SE" dirty="0" err="1" smtClean="0"/>
              <a:t>Frequency</a:t>
            </a:r>
            <a:r>
              <a:rPr lang="sv-SE" dirty="0" smtClean="0"/>
              <a:t> </a:t>
            </a:r>
            <a:r>
              <a:rPr lang="sv-SE" dirty="0"/>
              <a:t>+ </a:t>
            </a:r>
            <a:r>
              <a:rPr lang="sv-SE" dirty="0" err="1"/>
              <a:t>wordclass</a:t>
            </a:r>
            <a:r>
              <a:rPr lang="sv-SE" dirty="0"/>
              <a:t>: </a:t>
            </a:r>
            <a:r>
              <a:rPr lang="sv-SE" dirty="0" err="1"/>
              <a:t>predicts</a:t>
            </a:r>
            <a:r>
              <a:rPr lang="sv-SE" dirty="0"/>
              <a:t> </a:t>
            </a:r>
            <a:r>
              <a:rPr lang="sv-SE" dirty="0" smtClean="0"/>
              <a:t>60</a:t>
            </a:r>
            <a:r>
              <a:rPr lang="sv-SE" dirty="0"/>
              <a:t>% </a:t>
            </a:r>
            <a:r>
              <a:rPr lang="sv-SE" dirty="0" err="1"/>
              <a:t>of</a:t>
            </a:r>
            <a:r>
              <a:rPr lang="sv-SE" dirty="0"/>
              <a:t> Rate</a:t>
            </a:r>
            <a:r>
              <a:rPr lang="sv-SE" dirty="0" smtClean="0"/>
              <a:t>.</a:t>
            </a:r>
          </a:p>
          <a:p>
            <a:pPr marL="457200" lvl="1" indent="0">
              <a:buNone/>
            </a:pPr>
            <a:endParaRPr lang="sv-SE" dirty="0"/>
          </a:p>
          <a:p>
            <a:r>
              <a:rPr lang="sv-SE" smtClean="0"/>
              <a:t>Same linear </a:t>
            </a:r>
            <a:r>
              <a:rPr lang="sv-SE" dirty="0" smtClean="0"/>
              <a:t>regression </a:t>
            </a:r>
            <a:r>
              <a:rPr lang="sv-SE" dirty="0" err="1" smtClean="0"/>
              <a:t>model</a:t>
            </a:r>
            <a:r>
              <a:rPr lang="sv-SE" dirty="0" smtClean="0"/>
              <a:t> (173 </a:t>
            </a:r>
            <a:r>
              <a:rPr lang="sv-SE" dirty="0" err="1" smtClean="0"/>
              <a:t>open</a:t>
            </a:r>
            <a:r>
              <a:rPr lang="sv-SE" dirty="0" smtClean="0"/>
              <a:t> </a:t>
            </a:r>
            <a:r>
              <a:rPr lang="sv-SE" dirty="0" err="1" smtClean="0"/>
              <a:t>class</a:t>
            </a:r>
            <a:r>
              <a:rPr lang="sv-SE" dirty="0" smtClean="0"/>
              <a:t> </a:t>
            </a:r>
            <a:r>
              <a:rPr lang="sv-SE" dirty="0" err="1" smtClean="0"/>
              <a:t>items</a:t>
            </a:r>
            <a:r>
              <a:rPr lang="sv-SE" dirty="0" smtClean="0"/>
              <a:t>):</a:t>
            </a:r>
          </a:p>
          <a:p>
            <a:pPr lvl="1"/>
            <a:r>
              <a:rPr lang="sv-SE" dirty="0" err="1"/>
              <a:t>Frequency</a:t>
            </a:r>
            <a:r>
              <a:rPr lang="sv-SE" dirty="0"/>
              <a:t> + </a:t>
            </a:r>
            <a:r>
              <a:rPr lang="sv-SE" dirty="0" err="1"/>
              <a:t>wordclass</a:t>
            </a:r>
            <a:r>
              <a:rPr lang="sv-SE" dirty="0"/>
              <a:t>: </a:t>
            </a:r>
            <a:r>
              <a:rPr lang="sv-SE" dirty="0" err="1"/>
              <a:t>predicts</a:t>
            </a:r>
            <a:r>
              <a:rPr lang="sv-SE" dirty="0"/>
              <a:t> </a:t>
            </a:r>
            <a:r>
              <a:rPr lang="sv-SE" dirty="0" smtClean="0"/>
              <a:t>12% </a:t>
            </a:r>
            <a:r>
              <a:rPr lang="sv-SE" dirty="0" err="1"/>
              <a:t>of</a:t>
            </a:r>
            <a:r>
              <a:rPr lang="sv-SE" dirty="0"/>
              <a:t> Rate</a:t>
            </a:r>
            <a:r>
              <a:rPr lang="sv-SE" dirty="0" smtClean="0"/>
              <a:t>.</a:t>
            </a:r>
          </a:p>
          <a:p>
            <a:endParaRPr lang="sv-SE" dirty="0" smtClean="0"/>
          </a:p>
        </p:txBody>
      </p:sp>
      <p:sp>
        <p:nvSpPr>
          <p:cNvPr id="4" name="Date Placeholder 3"/>
          <p:cNvSpPr>
            <a:spLocks noGrp="1"/>
          </p:cNvSpPr>
          <p:nvPr>
            <p:ph type="dt" sz="half" idx="10"/>
          </p:nvPr>
        </p:nvSpPr>
        <p:spPr/>
        <p:txBody>
          <a:bodyPr/>
          <a:lstStyle/>
          <a:p>
            <a:fld id="{A622C821-5C00-4371-88BA-3A9B3221BDF9}" type="datetime5">
              <a:rPr lang="en-GB" smtClean="0"/>
              <a:t>27-Jun-16</a:t>
            </a:fld>
            <a:endParaRPr lang="sv-SE"/>
          </a:p>
        </p:txBody>
      </p:sp>
      <p:sp>
        <p:nvSpPr>
          <p:cNvPr id="5" name="Footer Placeholder 4"/>
          <p:cNvSpPr>
            <a:spLocks noGrp="1"/>
          </p:cNvSpPr>
          <p:nvPr>
            <p:ph type="ftr" sz="quarter" idx="11"/>
          </p:nvPr>
        </p:nvSpPr>
        <p:spPr/>
        <p:txBody>
          <a:bodyPr/>
          <a:lstStyle/>
          <a:p>
            <a:r>
              <a:rPr lang="en-US" smtClean="0"/>
              <a:t>Susanne Vejdemo, Stockholm University</a:t>
            </a:r>
            <a:endParaRPr lang="sv-SE"/>
          </a:p>
        </p:txBody>
      </p:sp>
      <p:sp>
        <p:nvSpPr>
          <p:cNvPr id="6" name="Slide Number Placeholder 5"/>
          <p:cNvSpPr>
            <a:spLocks noGrp="1"/>
          </p:cNvSpPr>
          <p:nvPr>
            <p:ph type="sldNum" sz="quarter" idx="12"/>
          </p:nvPr>
        </p:nvSpPr>
        <p:spPr/>
        <p:txBody>
          <a:bodyPr/>
          <a:lstStyle/>
          <a:p>
            <a:fld id="{400B66ED-EE6C-4E7E-848D-94DB84BF3115}" type="slidenum">
              <a:rPr lang="sv-SE" smtClean="0"/>
              <a:pPr/>
              <a:t>13</a:t>
            </a:fld>
            <a:endParaRPr lang="sv-SE"/>
          </a:p>
        </p:txBody>
      </p:sp>
    </p:spTree>
    <p:extLst>
      <p:ext uri="{BB962C8B-B14F-4D97-AF65-F5344CB8AC3E}">
        <p14:creationId xmlns:p14="http://schemas.microsoft.com/office/powerpoint/2010/main" val="1523741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Aim</a:t>
            </a:r>
            <a:r>
              <a:rPr lang="sv-SE" dirty="0" smtClean="0"/>
              <a:t> </a:t>
            </a:r>
            <a:r>
              <a:rPr lang="sv-SE" dirty="0" err="1" smtClean="0"/>
              <a:t>of</a:t>
            </a:r>
            <a:r>
              <a:rPr lang="sv-SE" dirty="0" smtClean="0"/>
              <a:t> presentation</a:t>
            </a:r>
            <a:endParaRPr lang="sv-SE" dirty="0"/>
          </a:p>
        </p:txBody>
      </p:sp>
      <p:sp>
        <p:nvSpPr>
          <p:cNvPr id="3" name="Platshållare för innehåll 2"/>
          <p:cNvSpPr>
            <a:spLocks noGrp="1"/>
          </p:cNvSpPr>
          <p:nvPr>
            <p:ph idx="1"/>
          </p:nvPr>
        </p:nvSpPr>
        <p:spPr/>
        <p:txBody>
          <a:bodyPr/>
          <a:lstStyle/>
          <a:p>
            <a:r>
              <a:rPr lang="sv-SE" dirty="0" err="1" smtClean="0">
                <a:solidFill>
                  <a:schemeClr val="tx2">
                    <a:lumMod val="75000"/>
                    <a:lumOff val="25000"/>
                  </a:schemeClr>
                </a:solidFill>
              </a:rPr>
              <a:t>Argue</a:t>
            </a:r>
            <a:r>
              <a:rPr lang="sv-SE" dirty="0" smtClean="0">
                <a:solidFill>
                  <a:schemeClr val="tx2">
                    <a:lumMod val="75000"/>
                    <a:lumOff val="25000"/>
                  </a:schemeClr>
                </a:solidFill>
              </a:rPr>
              <a:t> </a:t>
            </a:r>
            <a:r>
              <a:rPr lang="sv-SE" dirty="0" err="1" smtClean="0">
                <a:solidFill>
                  <a:schemeClr val="tx2">
                    <a:lumMod val="75000"/>
                    <a:lumOff val="25000"/>
                  </a:schemeClr>
                </a:solidFill>
              </a:rPr>
              <a:t>that</a:t>
            </a:r>
            <a:r>
              <a:rPr lang="sv-SE" dirty="0" smtClean="0">
                <a:solidFill>
                  <a:schemeClr val="tx2">
                    <a:lumMod val="75000"/>
                    <a:lumOff val="25000"/>
                  </a:schemeClr>
                </a:solidFill>
              </a:rPr>
              <a:t> the rate </a:t>
            </a:r>
            <a:r>
              <a:rPr lang="sv-SE" dirty="0" err="1" smtClean="0">
                <a:solidFill>
                  <a:schemeClr val="tx2">
                    <a:lumMod val="75000"/>
                    <a:lumOff val="25000"/>
                  </a:schemeClr>
                </a:solidFill>
              </a:rPr>
              <a:t>of</a:t>
            </a:r>
            <a:r>
              <a:rPr lang="sv-SE" dirty="0" smtClean="0">
                <a:solidFill>
                  <a:schemeClr val="tx2">
                    <a:lumMod val="75000"/>
                    <a:lumOff val="25000"/>
                  </a:schemeClr>
                </a:solidFill>
              </a:rPr>
              <a:t> </a:t>
            </a:r>
            <a:r>
              <a:rPr lang="sv-SE" dirty="0" err="1" smtClean="0">
                <a:solidFill>
                  <a:schemeClr val="tx2">
                    <a:lumMod val="75000"/>
                    <a:lumOff val="25000"/>
                  </a:schemeClr>
                </a:solidFill>
              </a:rPr>
              <a:t>lexical</a:t>
            </a:r>
            <a:r>
              <a:rPr lang="sv-SE" dirty="0" smtClean="0">
                <a:solidFill>
                  <a:schemeClr val="tx2">
                    <a:lumMod val="75000"/>
                    <a:lumOff val="25000"/>
                  </a:schemeClr>
                </a:solidFill>
              </a:rPr>
              <a:t> </a:t>
            </a:r>
            <a:r>
              <a:rPr lang="sv-SE" dirty="0" err="1" smtClean="0">
                <a:solidFill>
                  <a:schemeClr val="tx2">
                    <a:lumMod val="75000"/>
                    <a:lumOff val="25000"/>
                  </a:schemeClr>
                </a:solidFill>
              </a:rPr>
              <a:t>replacement</a:t>
            </a:r>
            <a:r>
              <a:rPr lang="sv-SE" dirty="0" smtClean="0">
                <a:solidFill>
                  <a:schemeClr val="tx2">
                    <a:lumMod val="75000"/>
                    <a:lumOff val="25000"/>
                  </a:schemeClr>
                </a:solidFill>
              </a:rPr>
              <a:t> for </a:t>
            </a:r>
            <a:r>
              <a:rPr lang="sv-SE" dirty="0" err="1" smtClean="0">
                <a:solidFill>
                  <a:schemeClr val="tx2">
                    <a:lumMod val="75000"/>
                    <a:lumOff val="25000"/>
                  </a:schemeClr>
                </a:solidFill>
              </a:rPr>
              <a:t>open</a:t>
            </a:r>
            <a:r>
              <a:rPr lang="sv-SE" dirty="0" smtClean="0">
                <a:solidFill>
                  <a:schemeClr val="tx2">
                    <a:lumMod val="75000"/>
                    <a:lumOff val="25000"/>
                  </a:schemeClr>
                </a:solidFill>
              </a:rPr>
              <a:t> and </a:t>
            </a:r>
            <a:r>
              <a:rPr lang="sv-SE" dirty="0" err="1" smtClean="0">
                <a:solidFill>
                  <a:schemeClr val="tx2">
                    <a:lumMod val="75000"/>
                    <a:lumOff val="25000"/>
                  </a:schemeClr>
                </a:solidFill>
              </a:rPr>
              <a:t>closed</a:t>
            </a:r>
            <a:r>
              <a:rPr lang="sv-SE" dirty="0" smtClean="0">
                <a:solidFill>
                  <a:schemeClr val="tx2">
                    <a:lumMod val="75000"/>
                    <a:lumOff val="25000"/>
                  </a:schemeClr>
                </a:solidFill>
              </a:rPr>
              <a:t> </a:t>
            </a:r>
            <a:r>
              <a:rPr lang="sv-SE" dirty="0" err="1" smtClean="0">
                <a:solidFill>
                  <a:schemeClr val="tx2">
                    <a:lumMod val="75000"/>
                    <a:lumOff val="25000"/>
                  </a:schemeClr>
                </a:solidFill>
              </a:rPr>
              <a:t>class</a:t>
            </a:r>
            <a:r>
              <a:rPr lang="sv-SE" dirty="0" smtClean="0">
                <a:solidFill>
                  <a:schemeClr val="tx2">
                    <a:lumMod val="75000"/>
                    <a:lumOff val="25000"/>
                  </a:schemeClr>
                </a:solidFill>
              </a:rPr>
              <a:t> </a:t>
            </a:r>
            <a:r>
              <a:rPr lang="sv-SE" dirty="0" err="1" smtClean="0">
                <a:solidFill>
                  <a:schemeClr val="tx2">
                    <a:lumMod val="75000"/>
                    <a:lumOff val="25000"/>
                  </a:schemeClr>
                </a:solidFill>
              </a:rPr>
              <a:t>lexical</a:t>
            </a:r>
            <a:r>
              <a:rPr lang="sv-SE" dirty="0" smtClean="0">
                <a:solidFill>
                  <a:schemeClr val="tx2">
                    <a:lumMod val="75000"/>
                    <a:lumOff val="25000"/>
                  </a:schemeClr>
                </a:solidFill>
              </a:rPr>
              <a:t> </a:t>
            </a:r>
            <a:r>
              <a:rPr lang="sv-SE" dirty="0" err="1" smtClean="0">
                <a:solidFill>
                  <a:schemeClr val="tx2">
                    <a:lumMod val="75000"/>
                    <a:lumOff val="25000"/>
                  </a:schemeClr>
                </a:solidFill>
              </a:rPr>
              <a:t>items</a:t>
            </a:r>
            <a:r>
              <a:rPr lang="sv-SE" dirty="0" smtClean="0">
                <a:solidFill>
                  <a:schemeClr val="tx2">
                    <a:lumMod val="75000"/>
                    <a:lumOff val="25000"/>
                  </a:schemeClr>
                </a:solidFill>
              </a:rPr>
              <a:t> </a:t>
            </a:r>
            <a:r>
              <a:rPr lang="sv-SE" dirty="0" err="1" smtClean="0">
                <a:solidFill>
                  <a:schemeClr val="tx2">
                    <a:lumMod val="75000"/>
                    <a:lumOff val="25000"/>
                  </a:schemeClr>
                </a:solidFill>
              </a:rPr>
              <a:t>should</a:t>
            </a:r>
            <a:r>
              <a:rPr lang="sv-SE" dirty="0" smtClean="0">
                <a:solidFill>
                  <a:schemeClr val="tx2">
                    <a:lumMod val="75000"/>
                    <a:lumOff val="25000"/>
                  </a:schemeClr>
                </a:solidFill>
              </a:rPr>
              <a:t> be </a:t>
            </a:r>
            <a:r>
              <a:rPr lang="sv-SE" dirty="0" err="1" smtClean="0">
                <a:solidFill>
                  <a:schemeClr val="tx2">
                    <a:lumMod val="75000"/>
                    <a:lumOff val="25000"/>
                  </a:schemeClr>
                </a:solidFill>
              </a:rPr>
              <a:t>analyzed</a:t>
            </a:r>
            <a:r>
              <a:rPr lang="sv-SE" dirty="0" smtClean="0">
                <a:solidFill>
                  <a:schemeClr val="tx2">
                    <a:lumMod val="75000"/>
                    <a:lumOff val="25000"/>
                  </a:schemeClr>
                </a:solidFill>
              </a:rPr>
              <a:t> </a:t>
            </a:r>
            <a:r>
              <a:rPr lang="sv-SE" dirty="0" err="1" smtClean="0">
                <a:solidFill>
                  <a:schemeClr val="tx2">
                    <a:lumMod val="75000"/>
                    <a:lumOff val="25000"/>
                  </a:schemeClr>
                </a:solidFill>
              </a:rPr>
              <a:t>separately</a:t>
            </a:r>
            <a:r>
              <a:rPr lang="sv-SE" dirty="0" smtClean="0">
                <a:solidFill>
                  <a:schemeClr val="tx2">
                    <a:lumMod val="75000"/>
                    <a:lumOff val="25000"/>
                  </a:schemeClr>
                </a:solidFill>
              </a:rPr>
              <a:t>.</a:t>
            </a:r>
          </a:p>
          <a:p>
            <a:r>
              <a:rPr lang="sv-SE" dirty="0">
                <a:solidFill>
                  <a:schemeClr val="bg1">
                    <a:lumMod val="65000"/>
                  </a:schemeClr>
                </a:solidFill>
              </a:rPr>
              <a:t>Present a statistical </a:t>
            </a:r>
            <a:r>
              <a:rPr lang="sv-SE" dirty="0" err="1">
                <a:solidFill>
                  <a:schemeClr val="bg1">
                    <a:lumMod val="65000"/>
                  </a:schemeClr>
                </a:solidFill>
              </a:rPr>
              <a:t>model</a:t>
            </a:r>
            <a:r>
              <a:rPr lang="sv-SE" dirty="0">
                <a:solidFill>
                  <a:schemeClr val="bg1">
                    <a:lumMod val="65000"/>
                  </a:schemeClr>
                </a:solidFill>
              </a:rPr>
              <a:t> </a:t>
            </a:r>
            <a:r>
              <a:rPr lang="sv-SE" dirty="0" err="1">
                <a:solidFill>
                  <a:schemeClr val="bg1">
                    <a:lumMod val="65000"/>
                  </a:schemeClr>
                </a:solidFill>
              </a:rPr>
              <a:t>which</a:t>
            </a:r>
            <a:r>
              <a:rPr lang="sv-SE" dirty="0">
                <a:solidFill>
                  <a:schemeClr val="bg1">
                    <a:lumMod val="65000"/>
                  </a:schemeClr>
                </a:solidFill>
              </a:rPr>
              <a:t> </a:t>
            </a:r>
            <a:r>
              <a:rPr lang="sv-SE" dirty="0" err="1">
                <a:solidFill>
                  <a:schemeClr val="bg1">
                    <a:lumMod val="65000"/>
                  </a:schemeClr>
                </a:solidFill>
              </a:rPr>
              <a:t>partly</a:t>
            </a:r>
            <a:r>
              <a:rPr lang="sv-SE" dirty="0">
                <a:solidFill>
                  <a:schemeClr val="bg1">
                    <a:lumMod val="65000"/>
                  </a:schemeClr>
                </a:solidFill>
              </a:rPr>
              <a:t> </a:t>
            </a:r>
            <a:r>
              <a:rPr lang="sv-SE" dirty="0" err="1">
                <a:solidFill>
                  <a:schemeClr val="bg1">
                    <a:lumMod val="65000"/>
                  </a:schemeClr>
                </a:solidFill>
              </a:rPr>
              <a:t>predicts</a:t>
            </a:r>
            <a:r>
              <a:rPr lang="sv-SE" dirty="0">
                <a:solidFill>
                  <a:schemeClr val="bg1">
                    <a:lumMod val="65000"/>
                  </a:schemeClr>
                </a:solidFill>
              </a:rPr>
              <a:t> the rate </a:t>
            </a:r>
            <a:r>
              <a:rPr lang="sv-SE" dirty="0" err="1">
                <a:solidFill>
                  <a:schemeClr val="bg1">
                    <a:lumMod val="65000"/>
                  </a:schemeClr>
                </a:solidFill>
              </a:rPr>
              <a:t>of</a:t>
            </a:r>
            <a:r>
              <a:rPr lang="sv-SE" dirty="0">
                <a:solidFill>
                  <a:schemeClr val="bg1">
                    <a:lumMod val="65000"/>
                  </a:schemeClr>
                </a:solidFill>
              </a:rPr>
              <a:t> </a:t>
            </a:r>
            <a:r>
              <a:rPr lang="sv-SE" dirty="0" err="1">
                <a:solidFill>
                  <a:schemeClr val="bg1">
                    <a:lumMod val="65000"/>
                  </a:schemeClr>
                </a:solidFill>
              </a:rPr>
              <a:t>lexical</a:t>
            </a:r>
            <a:r>
              <a:rPr lang="sv-SE" dirty="0">
                <a:solidFill>
                  <a:schemeClr val="bg1">
                    <a:lumMod val="65000"/>
                  </a:schemeClr>
                </a:solidFill>
              </a:rPr>
              <a:t> </a:t>
            </a:r>
            <a:r>
              <a:rPr lang="sv-SE" dirty="0" err="1">
                <a:solidFill>
                  <a:schemeClr val="bg1">
                    <a:lumMod val="65000"/>
                  </a:schemeClr>
                </a:solidFill>
              </a:rPr>
              <a:t>replacement</a:t>
            </a:r>
            <a:r>
              <a:rPr lang="sv-SE" dirty="0">
                <a:solidFill>
                  <a:schemeClr val="bg1">
                    <a:lumMod val="65000"/>
                  </a:schemeClr>
                </a:solidFill>
              </a:rPr>
              <a:t> for </a:t>
            </a:r>
            <a:r>
              <a:rPr lang="sv-SE" dirty="0" err="1">
                <a:solidFill>
                  <a:schemeClr val="bg1">
                    <a:lumMod val="65000"/>
                  </a:schemeClr>
                </a:solidFill>
              </a:rPr>
              <a:t>open</a:t>
            </a:r>
            <a:r>
              <a:rPr lang="sv-SE" dirty="0">
                <a:solidFill>
                  <a:schemeClr val="bg1">
                    <a:lumMod val="65000"/>
                  </a:schemeClr>
                </a:solidFill>
              </a:rPr>
              <a:t> </a:t>
            </a:r>
            <a:r>
              <a:rPr lang="sv-SE" dirty="0" err="1">
                <a:solidFill>
                  <a:schemeClr val="bg1">
                    <a:lumMod val="65000"/>
                  </a:schemeClr>
                </a:solidFill>
              </a:rPr>
              <a:t>class</a:t>
            </a:r>
            <a:r>
              <a:rPr lang="sv-SE" dirty="0">
                <a:solidFill>
                  <a:schemeClr val="bg1">
                    <a:lumMod val="65000"/>
                  </a:schemeClr>
                </a:solidFill>
              </a:rPr>
              <a:t> </a:t>
            </a:r>
            <a:r>
              <a:rPr lang="sv-SE" dirty="0" err="1">
                <a:solidFill>
                  <a:schemeClr val="bg1">
                    <a:lumMod val="65000"/>
                  </a:schemeClr>
                </a:solidFill>
              </a:rPr>
              <a:t>lexical</a:t>
            </a:r>
            <a:r>
              <a:rPr lang="sv-SE" dirty="0">
                <a:solidFill>
                  <a:schemeClr val="bg1">
                    <a:lumMod val="65000"/>
                  </a:schemeClr>
                </a:solidFill>
              </a:rPr>
              <a:t> </a:t>
            </a:r>
            <a:r>
              <a:rPr lang="sv-SE" dirty="0" err="1">
                <a:solidFill>
                  <a:schemeClr val="bg1">
                    <a:lumMod val="65000"/>
                  </a:schemeClr>
                </a:solidFill>
              </a:rPr>
              <a:t>items</a:t>
            </a:r>
            <a:r>
              <a:rPr lang="sv-SE" dirty="0">
                <a:solidFill>
                  <a:schemeClr val="bg1">
                    <a:lumMod val="65000"/>
                  </a:schemeClr>
                </a:solidFill>
              </a:rPr>
              <a:t>.</a:t>
            </a:r>
          </a:p>
          <a:p>
            <a:r>
              <a:rPr lang="sv-SE" dirty="0" err="1" smtClean="0">
                <a:solidFill>
                  <a:schemeClr val="bg1">
                    <a:lumMod val="65000"/>
                  </a:schemeClr>
                </a:solidFill>
              </a:rPr>
              <a:t>Promote</a:t>
            </a:r>
            <a:r>
              <a:rPr lang="sv-SE" dirty="0" smtClean="0">
                <a:solidFill>
                  <a:schemeClr val="bg1">
                    <a:lumMod val="65000"/>
                  </a:schemeClr>
                </a:solidFill>
              </a:rPr>
              <a:t> a </a:t>
            </a:r>
            <a:r>
              <a:rPr lang="sv-SE" dirty="0" err="1" smtClean="0">
                <a:solidFill>
                  <a:schemeClr val="bg1">
                    <a:lumMod val="65000"/>
                  </a:schemeClr>
                </a:solidFill>
              </a:rPr>
              <a:t>discussion</a:t>
            </a:r>
            <a:r>
              <a:rPr lang="sv-SE" dirty="0" smtClean="0">
                <a:solidFill>
                  <a:schemeClr val="bg1">
                    <a:lumMod val="65000"/>
                  </a:schemeClr>
                </a:solidFill>
              </a:rPr>
              <a:t> </a:t>
            </a:r>
            <a:r>
              <a:rPr lang="sv-SE" dirty="0" err="1" smtClean="0">
                <a:solidFill>
                  <a:schemeClr val="bg1">
                    <a:lumMod val="65000"/>
                  </a:schemeClr>
                </a:solidFill>
              </a:rPr>
              <a:t>about</a:t>
            </a:r>
            <a:r>
              <a:rPr lang="sv-SE" dirty="0" smtClean="0">
                <a:solidFill>
                  <a:schemeClr val="bg1">
                    <a:lumMod val="65000"/>
                  </a:schemeClr>
                </a:solidFill>
              </a:rPr>
              <a:t> the </a:t>
            </a:r>
            <a:r>
              <a:rPr lang="sv-SE" dirty="0" err="1" smtClean="0">
                <a:solidFill>
                  <a:schemeClr val="bg1">
                    <a:lumMod val="65000"/>
                  </a:schemeClr>
                </a:solidFill>
              </a:rPr>
              <a:t>role</a:t>
            </a:r>
            <a:r>
              <a:rPr lang="sv-SE" dirty="0" smtClean="0">
                <a:solidFill>
                  <a:schemeClr val="bg1">
                    <a:lumMod val="65000"/>
                  </a:schemeClr>
                </a:solidFill>
              </a:rPr>
              <a:t> </a:t>
            </a:r>
            <a:r>
              <a:rPr lang="sv-SE" dirty="0" err="1" smtClean="0">
                <a:solidFill>
                  <a:schemeClr val="bg1">
                    <a:lumMod val="65000"/>
                  </a:schemeClr>
                </a:solidFill>
              </a:rPr>
              <a:t>of</a:t>
            </a:r>
            <a:r>
              <a:rPr lang="sv-SE" dirty="0" smtClean="0">
                <a:solidFill>
                  <a:schemeClr val="bg1">
                    <a:lumMod val="65000"/>
                  </a:schemeClr>
                </a:solidFill>
              </a:rPr>
              <a:t> </a:t>
            </a:r>
            <a:r>
              <a:rPr lang="sv-SE" err="1" smtClean="0">
                <a:solidFill>
                  <a:schemeClr val="bg1">
                    <a:lumMod val="65000"/>
                  </a:schemeClr>
                </a:solidFill>
              </a:rPr>
              <a:t>frequency</a:t>
            </a:r>
            <a:r>
              <a:rPr lang="sv-SE" smtClean="0">
                <a:solidFill>
                  <a:schemeClr val="bg1">
                    <a:lumMod val="65000"/>
                  </a:schemeClr>
                </a:solidFill>
              </a:rPr>
              <a:t>.</a:t>
            </a:r>
            <a:endParaRPr lang="sv-SE" dirty="0" smtClean="0">
              <a:solidFill>
                <a:schemeClr val="bg1">
                  <a:lumMod val="65000"/>
                </a:schemeClr>
              </a:solidFill>
            </a:endParaRPr>
          </a:p>
        </p:txBody>
      </p:sp>
      <p:sp>
        <p:nvSpPr>
          <p:cNvPr id="4" name="Platshållare för sidfot 3"/>
          <p:cNvSpPr>
            <a:spLocks noGrp="1"/>
          </p:cNvSpPr>
          <p:nvPr>
            <p:ph type="ftr" sz="quarter" idx="11"/>
          </p:nvPr>
        </p:nvSpPr>
        <p:spPr/>
        <p:txBody>
          <a:bodyPr/>
          <a:lstStyle/>
          <a:p>
            <a:r>
              <a:rPr lang="en-US" dirty="0" smtClean="0"/>
              <a:t>Susanne Vejdemo, Stockholm University</a:t>
            </a:r>
            <a:endParaRPr lang="sv-SE" dirty="0"/>
          </a:p>
        </p:txBody>
      </p:sp>
      <p:sp>
        <p:nvSpPr>
          <p:cNvPr id="6" name="Slide Number Placeholder 5"/>
          <p:cNvSpPr>
            <a:spLocks noGrp="1"/>
          </p:cNvSpPr>
          <p:nvPr>
            <p:ph type="sldNum" sz="quarter" idx="12"/>
          </p:nvPr>
        </p:nvSpPr>
        <p:spPr/>
        <p:txBody>
          <a:bodyPr/>
          <a:lstStyle/>
          <a:p>
            <a:fld id="{400B66ED-EE6C-4E7E-848D-94DB84BF3115}" type="slidenum">
              <a:rPr lang="sv-SE" smtClean="0"/>
              <a:pPr/>
              <a:t>14</a:t>
            </a:fld>
            <a:endParaRPr lang="sv-SE"/>
          </a:p>
        </p:txBody>
      </p:sp>
      <p:sp>
        <p:nvSpPr>
          <p:cNvPr id="7" name="Date Placeholder 6"/>
          <p:cNvSpPr>
            <a:spLocks noGrp="1"/>
          </p:cNvSpPr>
          <p:nvPr>
            <p:ph type="dt" sz="half" idx="10"/>
          </p:nvPr>
        </p:nvSpPr>
        <p:spPr/>
        <p:txBody>
          <a:bodyPr/>
          <a:lstStyle/>
          <a:p>
            <a:fld id="{BD797E1E-8C1D-48FF-938E-A57257D78790}" type="datetime5">
              <a:rPr lang="en-GB" smtClean="0"/>
              <a:t>27-Jun-16</a:t>
            </a:fld>
            <a:endParaRPr lang="sv-SE"/>
          </a:p>
        </p:txBody>
      </p:sp>
    </p:spTree>
    <p:extLst>
      <p:ext uri="{BB962C8B-B14F-4D97-AF65-F5344CB8AC3E}">
        <p14:creationId xmlns:p14="http://schemas.microsoft.com/office/powerpoint/2010/main" val="13351426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Aim</a:t>
            </a:r>
            <a:r>
              <a:rPr lang="sv-SE" dirty="0" smtClean="0"/>
              <a:t> </a:t>
            </a:r>
            <a:r>
              <a:rPr lang="sv-SE" dirty="0" err="1" smtClean="0"/>
              <a:t>of</a:t>
            </a:r>
            <a:r>
              <a:rPr lang="sv-SE" dirty="0" smtClean="0"/>
              <a:t> presentation</a:t>
            </a:r>
            <a:endParaRPr lang="sv-SE" dirty="0"/>
          </a:p>
        </p:txBody>
      </p:sp>
      <p:sp>
        <p:nvSpPr>
          <p:cNvPr id="3" name="Platshållare för innehåll 2"/>
          <p:cNvSpPr>
            <a:spLocks noGrp="1"/>
          </p:cNvSpPr>
          <p:nvPr>
            <p:ph idx="1"/>
          </p:nvPr>
        </p:nvSpPr>
        <p:spPr/>
        <p:txBody>
          <a:bodyPr/>
          <a:lstStyle/>
          <a:p>
            <a:r>
              <a:rPr lang="sv-SE" dirty="0" err="1" smtClean="0">
                <a:solidFill>
                  <a:schemeClr val="bg1">
                    <a:lumMod val="65000"/>
                  </a:schemeClr>
                </a:solidFill>
              </a:rPr>
              <a:t>Argue</a:t>
            </a:r>
            <a:r>
              <a:rPr lang="sv-SE" dirty="0" smtClean="0">
                <a:solidFill>
                  <a:schemeClr val="bg1">
                    <a:lumMod val="65000"/>
                  </a:schemeClr>
                </a:solidFill>
              </a:rPr>
              <a:t> </a:t>
            </a:r>
            <a:r>
              <a:rPr lang="sv-SE" dirty="0" err="1" smtClean="0">
                <a:solidFill>
                  <a:schemeClr val="bg1">
                    <a:lumMod val="65000"/>
                  </a:schemeClr>
                </a:solidFill>
              </a:rPr>
              <a:t>that</a:t>
            </a:r>
            <a:r>
              <a:rPr lang="sv-SE" dirty="0" smtClean="0">
                <a:solidFill>
                  <a:schemeClr val="bg1">
                    <a:lumMod val="65000"/>
                  </a:schemeClr>
                </a:solidFill>
              </a:rPr>
              <a:t> the rate </a:t>
            </a:r>
            <a:r>
              <a:rPr lang="sv-SE" dirty="0" err="1" smtClean="0">
                <a:solidFill>
                  <a:schemeClr val="bg1">
                    <a:lumMod val="65000"/>
                  </a:schemeClr>
                </a:solidFill>
              </a:rPr>
              <a:t>of</a:t>
            </a:r>
            <a:r>
              <a:rPr lang="sv-SE" dirty="0" smtClean="0">
                <a:solidFill>
                  <a:schemeClr val="bg1">
                    <a:lumMod val="65000"/>
                  </a:schemeClr>
                </a:solidFill>
              </a:rPr>
              <a:t> </a:t>
            </a:r>
            <a:r>
              <a:rPr lang="sv-SE" dirty="0" err="1" smtClean="0">
                <a:solidFill>
                  <a:schemeClr val="bg1">
                    <a:lumMod val="65000"/>
                  </a:schemeClr>
                </a:solidFill>
              </a:rPr>
              <a:t>lexical</a:t>
            </a:r>
            <a:r>
              <a:rPr lang="sv-SE" dirty="0" smtClean="0">
                <a:solidFill>
                  <a:schemeClr val="bg1">
                    <a:lumMod val="65000"/>
                  </a:schemeClr>
                </a:solidFill>
              </a:rPr>
              <a:t> </a:t>
            </a:r>
            <a:r>
              <a:rPr lang="sv-SE" dirty="0" err="1" smtClean="0">
                <a:solidFill>
                  <a:schemeClr val="bg1">
                    <a:lumMod val="65000"/>
                  </a:schemeClr>
                </a:solidFill>
              </a:rPr>
              <a:t>replacement</a:t>
            </a:r>
            <a:r>
              <a:rPr lang="sv-SE" dirty="0" smtClean="0">
                <a:solidFill>
                  <a:schemeClr val="bg1">
                    <a:lumMod val="65000"/>
                  </a:schemeClr>
                </a:solidFill>
              </a:rPr>
              <a:t> for </a:t>
            </a:r>
            <a:r>
              <a:rPr lang="sv-SE" dirty="0" err="1" smtClean="0">
                <a:solidFill>
                  <a:schemeClr val="bg1">
                    <a:lumMod val="65000"/>
                  </a:schemeClr>
                </a:solidFill>
              </a:rPr>
              <a:t>open</a:t>
            </a:r>
            <a:r>
              <a:rPr lang="sv-SE" dirty="0" smtClean="0">
                <a:solidFill>
                  <a:schemeClr val="bg1">
                    <a:lumMod val="65000"/>
                  </a:schemeClr>
                </a:solidFill>
              </a:rPr>
              <a:t> and </a:t>
            </a:r>
            <a:r>
              <a:rPr lang="sv-SE" dirty="0" err="1" smtClean="0">
                <a:solidFill>
                  <a:schemeClr val="bg1">
                    <a:lumMod val="65000"/>
                  </a:schemeClr>
                </a:solidFill>
              </a:rPr>
              <a:t>closed</a:t>
            </a:r>
            <a:r>
              <a:rPr lang="sv-SE" dirty="0" smtClean="0">
                <a:solidFill>
                  <a:schemeClr val="bg1">
                    <a:lumMod val="65000"/>
                  </a:schemeClr>
                </a:solidFill>
              </a:rPr>
              <a:t> </a:t>
            </a:r>
            <a:r>
              <a:rPr lang="sv-SE" dirty="0" err="1" smtClean="0">
                <a:solidFill>
                  <a:schemeClr val="bg1">
                    <a:lumMod val="65000"/>
                  </a:schemeClr>
                </a:solidFill>
              </a:rPr>
              <a:t>class</a:t>
            </a:r>
            <a:r>
              <a:rPr lang="sv-SE" dirty="0" smtClean="0">
                <a:solidFill>
                  <a:schemeClr val="bg1">
                    <a:lumMod val="65000"/>
                  </a:schemeClr>
                </a:solidFill>
              </a:rPr>
              <a:t> </a:t>
            </a:r>
            <a:r>
              <a:rPr lang="sv-SE" dirty="0" err="1" smtClean="0">
                <a:solidFill>
                  <a:schemeClr val="bg1">
                    <a:lumMod val="65000"/>
                  </a:schemeClr>
                </a:solidFill>
              </a:rPr>
              <a:t>lexical</a:t>
            </a:r>
            <a:r>
              <a:rPr lang="sv-SE" dirty="0" smtClean="0">
                <a:solidFill>
                  <a:schemeClr val="bg1">
                    <a:lumMod val="65000"/>
                  </a:schemeClr>
                </a:solidFill>
              </a:rPr>
              <a:t> </a:t>
            </a:r>
            <a:r>
              <a:rPr lang="sv-SE" dirty="0" err="1" smtClean="0">
                <a:solidFill>
                  <a:schemeClr val="bg1">
                    <a:lumMod val="65000"/>
                  </a:schemeClr>
                </a:solidFill>
              </a:rPr>
              <a:t>items</a:t>
            </a:r>
            <a:r>
              <a:rPr lang="sv-SE" dirty="0" smtClean="0">
                <a:solidFill>
                  <a:schemeClr val="bg1">
                    <a:lumMod val="65000"/>
                  </a:schemeClr>
                </a:solidFill>
              </a:rPr>
              <a:t> </a:t>
            </a:r>
            <a:r>
              <a:rPr lang="sv-SE" dirty="0" err="1" smtClean="0">
                <a:solidFill>
                  <a:schemeClr val="bg1">
                    <a:lumMod val="65000"/>
                  </a:schemeClr>
                </a:solidFill>
              </a:rPr>
              <a:t>should</a:t>
            </a:r>
            <a:r>
              <a:rPr lang="sv-SE" dirty="0" smtClean="0">
                <a:solidFill>
                  <a:schemeClr val="bg1">
                    <a:lumMod val="65000"/>
                  </a:schemeClr>
                </a:solidFill>
              </a:rPr>
              <a:t> be </a:t>
            </a:r>
            <a:r>
              <a:rPr lang="sv-SE" dirty="0" err="1" smtClean="0">
                <a:solidFill>
                  <a:schemeClr val="bg1">
                    <a:lumMod val="65000"/>
                  </a:schemeClr>
                </a:solidFill>
              </a:rPr>
              <a:t>analyzed</a:t>
            </a:r>
            <a:r>
              <a:rPr lang="sv-SE" dirty="0" smtClean="0">
                <a:solidFill>
                  <a:schemeClr val="bg1">
                    <a:lumMod val="65000"/>
                  </a:schemeClr>
                </a:solidFill>
              </a:rPr>
              <a:t> </a:t>
            </a:r>
            <a:r>
              <a:rPr lang="sv-SE" dirty="0" err="1" smtClean="0">
                <a:solidFill>
                  <a:schemeClr val="bg1">
                    <a:lumMod val="65000"/>
                  </a:schemeClr>
                </a:solidFill>
              </a:rPr>
              <a:t>separately</a:t>
            </a:r>
            <a:r>
              <a:rPr lang="sv-SE" dirty="0" smtClean="0">
                <a:solidFill>
                  <a:schemeClr val="bg1">
                    <a:lumMod val="65000"/>
                  </a:schemeClr>
                </a:solidFill>
              </a:rPr>
              <a:t>.</a:t>
            </a:r>
          </a:p>
          <a:p>
            <a:r>
              <a:rPr lang="sv-SE" dirty="0">
                <a:solidFill>
                  <a:schemeClr val="tx1">
                    <a:lumMod val="75000"/>
                    <a:lumOff val="25000"/>
                  </a:schemeClr>
                </a:solidFill>
              </a:rPr>
              <a:t>Present a statistical </a:t>
            </a:r>
            <a:r>
              <a:rPr lang="sv-SE" dirty="0" err="1">
                <a:solidFill>
                  <a:schemeClr val="tx1">
                    <a:lumMod val="75000"/>
                    <a:lumOff val="25000"/>
                  </a:schemeClr>
                </a:solidFill>
              </a:rPr>
              <a:t>model</a:t>
            </a:r>
            <a:r>
              <a:rPr lang="sv-SE" dirty="0">
                <a:solidFill>
                  <a:schemeClr val="tx1">
                    <a:lumMod val="75000"/>
                    <a:lumOff val="25000"/>
                  </a:schemeClr>
                </a:solidFill>
              </a:rPr>
              <a:t> </a:t>
            </a:r>
            <a:r>
              <a:rPr lang="sv-SE" dirty="0" err="1">
                <a:solidFill>
                  <a:schemeClr val="tx1">
                    <a:lumMod val="75000"/>
                    <a:lumOff val="25000"/>
                  </a:schemeClr>
                </a:solidFill>
              </a:rPr>
              <a:t>which</a:t>
            </a:r>
            <a:r>
              <a:rPr lang="sv-SE" dirty="0">
                <a:solidFill>
                  <a:schemeClr val="tx1">
                    <a:lumMod val="75000"/>
                    <a:lumOff val="25000"/>
                  </a:schemeClr>
                </a:solidFill>
              </a:rPr>
              <a:t> </a:t>
            </a:r>
            <a:r>
              <a:rPr lang="sv-SE" dirty="0" err="1">
                <a:solidFill>
                  <a:schemeClr val="tx1">
                    <a:lumMod val="75000"/>
                    <a:lumOff val="25000"/>
                  </a:schemeClr>
                </a:solidFill>
              </a:rPr>
              <a:t>partly</a:t>
            </a:r>
            <a:r>
              <a:rPr lang="sv-SE" dirty="0">
                <a:solidFill>
                  <a:schemeClr val="tx1">
                    <a:lumMod val="75000"/>
                    <a:lumOff val="25000"/>
                  </a:schemeClr>
                </a:solidFill>
              </a:rPr>
              <a:t> </a:t>
            </a:r>
            <a:r>
              <a:rPr lang="sv-SE" dirty="0" err="1">
                <a:solidFill>
                  <a:schemeClr val="tx1">
                    <a:lumMod val="75000"/>
                    <a:lumOff val="25000"/>
                  </a:schemeClr>
                </a:solidFill>
              </a:rPr>
              <a:t>predicts</a:t>
            </a:r>
            <a:r>
              <a:rPr lang="sv-SE" dirty="0">
                <a:solidFill>
                  <a:schemeClr val="tx1">
                    <a:lumMod val="75000"/>
                    <a:lumOff val="25000"/>
                  </a:schemeClr>
                </a:solidFill>
              </a:rPr>
              <a:t> the rate </a:t>
            </a:r>
            <a:r>
              <a:rPr lang="sv-SE" dirty="0" err="1">
                <a:solidFill>
                  <a:schemeClr val="tx1">
                    <a:lumMod val="75000"/>
                    <a:lumOff val="25000"/>
                  </a:schemeClr>
                </a:solidFill>
              </a:rPr>
              <a:t>of</a:t>
            </a:r>
            <a:r>
              <a:rPr lang="sv-SE" dirty="0">
                <a:solidFill>
                  <a:schemeClr val="tx1">
                    <a:lumMod val="75000"/>
                    <a:lumOff val="25000"/>
                  </a:schemeClr>
                </a:solidFill>
              </a:rPr>
              <a:t> </a:t>
            </a:r>
            <a:r>
              <a:rPr lang="sv-SE" dirty="0" err="1">
                <a:solidFill>
                  <a:schemeClr val="tx1">
                    <a:lumMod val="75000"/>
                    <a:lumOff val="25000"/>
                  </a:schemeClr>
                </a:solidFill>
              </a:rPr>
              <a:t>lexical</a:t>
            </a:r>
            <a:r>
              <a:rPr lang="sv-SE" dirty="0">
                <a:solidFill>
                  <a:schemeClr val="tx1">
                    <a:lumMod val="75000"/>
                    <a:lumOff val="25000"/>
                  </a:schemeClr>
                </a:solidFill>
              </a:rPr>
              <a:t> </a:t>
            </a:r>
            <a:r>
              <a:rPr lang="sv-SE" dirty="0" err="1">
                <a:solidFill>
                  <a:schemeClr val="tx1">
                    <a:lumMod val="75000"/>
                    <a:lumOff val="25000"/>
                  </a:schemeClr>
                </a:solidFill>
              </a:rPr>
              <a:t>replacement</a:t>
            </a:r>
            <a:r>
              <a:rPr lang="sv-SE" dirty="0">
                <a:solidFill>
                  <a:schemeClr val="tx1">
                    <a:lumMod val="75000"/>
                    <a:lumOff val="25000"/>
                  </a:schemeClr>
                </a:solidFill>
              </a:rPr>
              <a:t> for </a:t>
            </a:r>
            <a:r>
              <a:rPr lang="sv-SE" dirty="0" err="1">
                <a:solidFill>
                  <a:schemeClr val="tx1">
                    <a:lumMod val="75000"/>
                    <a:lumOff val="25000"/>
                  </a:schemeClr>
                </a:solidFill>
              </a:rPr>
              <a:t>open</a:t>
            </a:r>
            <a:r>
              <a:rPr lang="sv-SE" dirty="0">
                <a:solidFill>
                  <a:schemeClr val="tx1">
                    <a:lumMod val="75000"/>
                    <a:lumOff val="25000"/>
                  </a:schemeClr>
                </a:solidFill>
              </a:rPr>
              <a:t> </a:t>
            </a:r>
            <a:r>
              <a:rPr lang="sv-SE" dirty="0" err="1">
                <a:solidFill>
                  <a:schemeClr val="tx1">
                    <a:lumMod val="75000"/>
                    <a:lumOff val="25000"/>
                  </a:schemeClr>
                </a:solidFill>
              </a:rPr>
              <a:t>class</a:t>
            </a:r>
            <a:r>
              <a:rPr lang="sv-SE" dirty="0">
                <a:solidFill>
                  <a:schemeClr val="tx1">
                    <a:lumMod val="75000"/>
                    <a:lumOff val="25000"/>
                  </a:schemeClr>
                </a:solidFill>
              </a:rPr>
              <a:t> </a:t>
            </a:r>
            <a:r>
              <a:rPr lang="sv-SE" dirty="0" err="1">
                <a:solidFill>
                  <a:schemeClr val="tx1">
                    <a:lumMod val="75000"/>
                    <a:lumOff val="25000"/>
                  </a:schemeClr>
                </a:solidFill>
              </a:rPr>
              <a:t>lexical</a:t>
            </a:r>
            <a:r>
              <a:rPr lang="sv-SE" dirty="0">
                <a:solidFill>
                  <a:schemeClr val="tx1">
                    <a:lumMod val="75000"/>
                    <a:lumOff val="25000"/>
                  </a:schemeClr>
                </a:solidFill>
              </a:rPr>
              <a:t> </a:t>
            </a:r>
            <a:r>
              <a:rPr lang="sv-SE" dirty="0" err="1">
                <a:solidFill>
                  <a:schemeClr val="tx1">
                    <a:lumMod val="75000"/>
                    <a:lumOff val="25000"/>
                  </a:schemeClr>
                </a:solidFill>
              </a:rPr>
              <a:t>items</a:t>
            </a:r>
            <a:r>
              <a:rPr lang="sv-SE" dirty="0">
                <a:solidFill>
                  <a:schemeClr val="tx1">
                    <a:lumMod val="75000"/>
                    <a:lumOff val="25000"/>
                  </a:schemeClr>
                </a:solidFill>
              </a:rPr>
              <a:t>.</a:t>
            </a:r>
          </a:p>
          <a:p>
            <a:r>
              <a:rPr lang="sv-SE" dirty="0" err="1" smtClean="0">
                <a:solidFill>
                  <a:schemeClr val="bg1">
                    <a:lumMod val="65000"/>
                  </a:schemeClr>
                </a:solidFill>
              </a:rPr>
              <a:t>Promote</a:t>
            </a:r>
            <a:r>
              <a:rPr lang="sv-SE" dirty="0" smtClean="0">
                <a:solidFill>
                  <a:schemeClr val="bg1">
                    <a:lumMod val="65000"/>
                  </a:schemeClr>
                </a:solidFill>
              </a:rPr>
              <a:t> a </a:t>
            </a:r>
            <a:r>
              <a:rPr lang="sv-SE" dirty="0" err="1" smtClean="0">
                <a:solidFill>
                  <a:schemeClr val="bg1">
                    <a:lumMod val="65000"/>
                  </a:schemeClr>
                </a:solidFill>
              </a:rPr>
              <a:t>discussion</a:t>
            </a:r>
            <a:r>
              <a:rPr lang="sv-SE" dirty="0" smtClean="0">
                <a:solidFill>
                  <a:schemeClr val="bg1">
                    <a:lumMod val="65000"/>
                  </a:schemeClr>
                </a:solidFill>
              </a:rPr>
              <a:t> </a:t>
            </a:r>
            <a:r>
              <a:rPr lang="sv-SE" dirty="0" err="1" smtClean="0">
                <a:solidFill>
                  <a:schemeClr val="bg1">
                    <a:lumMod val="65000"/>
                  </a:schemeClr>
                </a:solidFill>
              </a:rPr>
              <a:t>about</a:t>
            </a:r>
            <a:r>
              <a:rPr lang="sv-SE" dirty="0" smtClean="0">
                <a:solidFill>
                  <a:schemeClr val="bg1">
                    <a:lumMod val="65000"/>
                  </a:schemeClr>
                </a:solidFill>
              </a:rPr>
              <a:t> the </a:t>
            </a:r>
            <a:r>
              <a:rPr lang="sv-SE" dirty="0" err="1" smtClean="0">
                <a:solidFill>
                  <a:schemeClr val="bg1">
                    <a:lumMod val="65000"/>
                  </a:schemeClr>
                </a:solidFill>
              </a:rPr>
              <a:t>role</a:t>
            </a:r>
            <a:r>
              <a:rPr lang="sv-SE" dirty="0" smtClean="0">
                <a:solidFill>
                  <a:schemeClr val="bg1">
                    <a:lumMod val="65000"/>
                  </a:schemeClr>
                </a:solidFill>
              </a:rPr>
              <a:t> </a:t>
            </a:r>
            <a:r>
              <a:rPr lang="sv-SE" err="1" smtClean="0">
                <a:solidFill>
                  <a:schemeClr val="bg1">
                    <a:lumMod val="65000"/>
                  </a:schemeClr>
                </a:solidFill>
              </a:rPr>
              <a:t>of</a:t>
            </a:r>
            <a:r>
              <a:rPr lang="sv-SE" smtClean="0">
                <a:solidFill>
                  <a:schemeClr val="bg1">
                    <a:lumMod val="65000"/>
                  </a:schemeClr>
                </a:solidFill>
              </a:rPr>
              <a:t> frequency.</a:t>
            </a:r>
          </a:p>
        </p:txBody>
      </p:sp>
      <p:sp>
        <p:nvSpPr>
          <p:cNvPr id="4" name="Platshållare för sidfot 3"/>
          <p:cNvSpPr>
            <a:spLocks noGrp="1"/>
          </p:cNvSpPr>
          <p:nvPr>
            <p:ph type="ftr" sz="quarter" idx="11"/>
          </p:nvPr>
        </p:nvSpPr>
        <p:spPr/>
        <p:txBody>
          <a:bodyPr/>
          <a:lstStyle/>
          <a:p>
            <a:r>
              <a:rPr lang="en-US" dirty="0" smtClean="0"/>
              <a:t>Susanne Vejdemo, Stockholm University</a:t>
            </a:r>
            <a:endParaRPr lang="sv-SE" dirty="0"/>
          </a:p>
        </p:txBody>
      </p:sp>
      <p:sp>
        <p:nvSpPr>
          <p:cNvPr id="6" name="Slide Number Placeholder 5"/>
          <p:cNvSpPr>
            <a:spLocks noGrp="1"/>
          </p:cNvSpPr>
          <p:nvPr>
            <p:ph type="sldNum" sz="quarter" idx="12"/>
          </p:nvPr>
        </p:nvSpPr>
        <p:spPr/>
        <p:txBody>
          <a:bodyPr/>
          <a:lstStyle/>
          <a:p>
            <a:fld id="{400B66ED-EE6C-4E7E-848D-94DB84BF3115}" type="slidenum">
              <a:rPr lang="sv-SE" smtClean="0"/>
              <a:pPr/>
              <a:t>15</a:t>
            </a:fld>
            <a:endParaRPr lang="sv-SE"/>
          </a:p>
        </p:txBody>
      </p:sp>
      <p:sp>
        <p:nvSpPr>
          <p:cNvPr id="7" name="Date Placeholder 6"/>
          <p:cNvSpPr>
            <a:spLocks noGrp="1"/>
          </p:cNvSpPr>
          <p:nvPr>
            <p:ph type="dt" sz="half" idx="10"/>
          </p:nvPr>
        </p:nvSpPr>
        <p:spPr/>
        <p:txBody>
          <a:bodyPr/>
          <a:lstStyle/>
          <a:p>
            <a:fld id="{BD797E1E-8C1D-48FF-938E-A57257D78790}" type="datetime5">
              <a:rPr lang="en-GB" smtClean="0"/>
              <a:t>27-Jun-16</a:t>
            </a:fld>
            <a:endParaRPr lang="sv-SE"/>
          </a:p>
        </p:txBody>
      </p:sp>
    </p:spTree>
    <p:extLst>
      <p:ext uri="{BB962C8B-B14F-4D97-AF65-F5344CB8AC3E}">
        <p14:creationId xmlns:p14="http://schemas.microsoft.com/office/powerpoint/2010/main" val="35334901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A new </a:t>
            </a:r>
            <a:r>
              <a:rPr lang="sv-SE" dirty="0" err="1" smtClean="0"/>
              <a:t>model</a:t>
            </a:r>
            <a:endParaRPr lang="en-US" dirty="0"/>
          </a:p>
        </p:txBody>
      </p:sp>
      <p:sp>
        <p:nvSpPr>
          <p:cNvPr id="3" name="Content Placeholder 2"/>
          <p:cNvSpPr>
            <a:spLocks noGrp="1"/>
          </p:cNvSpPr>
          <p:nvPr>
            <p:ph idx="1"/>
          </p:nvPr>
        </p:nvSpPr>
        <p:spPr/>
        <p:txBody>
          <a:bodyPr/>
          <a:lstStyle/>
          <a:p>
            <a:r>
              <a:rPr lang="sv-SE" dirty="0" err="1" smtClean="0"/>
              <a:t>Dependent</a:t>
            </a:r>
            <a:r>
              <a:rPr lang="sv-SE" dirty="0" smtClean="0"/>
              <a:t> </a:t>
            </a:r>
            <a:r>
              <a:rPr lang="sv-SE" dirty="0" err="1" smtClean="0"/>
              <a:t>variable</a:t>
            </a:r>
            <a:r>
              <a:rPr lang="sv-SE" dirty="0" smtClean="0"/>
              <a:t>:</a:t>
            </a:r>
          </a:p>
          <a:p>
            <a:pPr lvl="1"/>
            <a:r>
              <a:rPr lang="sv-SE" dirty="0" smtClean="0"/>
              <a:t>The rate </a:t>
            </a:r>
            <a:r>
              <a:rPr lang="sv-SE" dirty="0" err="1" smtClean="0"/>
              <a:t>of</a:t>
            </a:r>
            <a:r>
              <a:rPr lang="sv-SE" dirty="0" smtClean="0"/>
              <a:t> </a:t>
            </a:r>
            <a:r>
              <a:rPr lang="sv-SE" dirty="0" err="1" smtClean="0"/>
              <a:t>lexical</a:t>
            </a:r>
            <a:r>
              <a:rPr lang="sv-SE" dirty="0" smtClean="0"/>
              <a:t> </a:t>
            </a:r>
            <a:r>
              <a:rPr lang="sv-SE" dirty="0" err="1" smtClean="0"/>
              <a:t>replacement</a:t>
            </a:r>
            <a:r>
              <a:rPr lang="sv-SE" dirty="0" smtClean="0"/>
              <a:t> (Pagel </a:t>
            </a:r>
            <a:r>
              <a:rPr lang="sv-SE" smtClean="0"/>
              <a:t>et </a:t>
            </a:r>
            <a:r>
              <a:rPr lang="sv-SE" smtClean="0"/>
              <a:t>al 2007)</a:t>
            </a:r>
            <a:endParaRPr lang="sv-SE" dirty="0" smtClean="0"/>
          </a:p>
          <a:p>
            <a:r>
              <a:rPr lang="sv-SE" dirty="0" smtClean="0"/>
              <a:t>Independent </a:t>
            </a:r>
            <a:r>
              <a:rPr lang="sv-SE" dirty="0" err="1" smtClean="0"/>
              <a:t>variables</a:t>
            </a:r>
            <a:r>
              <a:rPr lang="sv-SE" dirty="0" smtClean="0"/>
              <a:t>:</a:t>
            </a:r>
          </a:p>
          <a:p>
            <a:pPr lvl="1"/>
            <a:r>
              <a:rPr lang="sv-SE" smtClean="0"/>
              <a:t>What hypotheses are there about</a:t>
            </a:r>
            <a:br>
              <a:rPr lang="sv-SE" smtClean="0"/>
            </a:br>
            <a:r>
              <a:rPr lang="sv-SE" smtClean="0"/>
              <a:t>semantic/pragmatic factors </a:t>
            </a:r>
            <a:br>
              <a:rPr lang="sv-SE" smtClean="0"/>
            </a:br>
            <a:r>
              <a:rPr lang="sv-SE" smtClean="0"/>
              <a:t>that affect the rate of lexical replacement </a:t>
            </a:r>
            <a:br>
              <a:rPr lang="sv-SE" smtClean="0"/>
            </a:br>
            <a:r>
              <a:rPr lang="sv-SE" smtClean="0"/>
              <a:t>for open class lexical items?</a:t>
            </a:r>
            <a:endParaRPr lang="en-US" dirty="0"/>
          </a:p>
        </p:txBody>
      </p:sp>
      <p:sp>
        <p:nvSpPr>
          <p:cNvPr id="4" name="Date Placeholder 3"/>
          <p:cNvSpPr>
            <a:spLocks noGrp="1"/>
          </p:cNvSpPr>
          <p:nvPr>
            <p:ph type="dt" sz="half" idx="10"/>
          </p:nvPr>
        </p:nvSpPr>
        <p:spPr/>
        <p:txBody>
          <a:bodyPr/>
          <a:lstStyle/>
          <a:p>
            <a:fld id="{A622C821-5C00-4371-88BA-3A9B3221BDF9}" type="datetime5">
              <a:rPr lang="en-GB" smtClean="0"/>
              <a:t>27-Jun-16</a:t>
            </a:fld>
            <a:endParaRPr lang="sv-SE"/>
          </a:p>
        </p:txBody>
      </p:sp>
      <p:sp>
        <p:nvSpPr>
          <p:cNvPr id="5" name="Footer Placeholder 4"/>
          <p:cNvSpPr>
            <a:spLocks noGrp="1"/>
          </p:cNvSpPr>
          <p:nvPr>
            <p:ph type="ftr" sz="quarter" idx="11"/>
          </p:nvPr>
        </p:nvSpPr>
        <p:spPr/>
        <p:txBody>
          <a:bodyPr/>
          <a:lstStyle/>
          <a:p>
            <a:r>
              <a:rPr lang="en-US" smtClean="0"/>
              <a:t>Susanne Vejdemo, Stockholm University</a:t>
            </a:r>
            <a:endParaRPr lang="sv-SE"/>
          </a:p>
        </p:txBody>
      </p:sp>
      <p:sp>
        <p:nvSpPr>
          <p:cNvPr id="6" name="Slide Number Placeholder 5"/>
          <p:cNvSpPr>
            <a:spLocks noGrp="1"/>
          </p:cNvSpPr>
          <p:nvPr>
            <p:ph type="sldNum" sz="quarter" idx="12"/>
          </p:nvPr>
        </p:nvSpPr>
        <p:spPr/>
        <p:txBody>
          <a:bodyPr/>
          <a:lstStyle/>
          <a:p>
            <a:fld id="{400B66ED-EE6C-4E7E-848D-94DB84BF3115}" type="slidenum">
              <a:rPr lang="sv-SE" smtClean="0"/>
              <a:pPr/>
              <a:t>16</a:t>
            </a:fld>
            <a:endParaRPr lang="sv-SE"/>
          </a:p>
        </p:txBody>
      </p:sp>
    </p:spTree>
    <p:extLst>
      <p:ext uri="{BB962C8B-B14F-4D97-AF65-F5344CB8AC3E}">
        <p14:creationId xmlns:p14="http://schemas.microsoft.com/office/powerpoint/2010/main" val="2653092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smtClean="0"/>
              <a:t>A new </a:t>
            </a:r>
            <a:r>
              <a:rPr lang="sv-SE" dirty="0" err="1" smtClean="0"/>
              <a:t>model</a:t>
            </a:r>
            <a:r>
              <a:rPr lang="sv-SE" dirty="0" smtClean="0"/>
              <a:t> </a:t>
            </a:r>
            <a:r>
              <a:rPr lang="sv-SE" smtClean="0"/>
              <a:t>– independent </a:t>
            </a:r>
            <a:r>
              <a:rPr lang="sv-SE" dirty="0" err="1"/>
              <a:t>variables</a:t>
            </a:r>
            <a:r>
              <a:rPr lang="sv-SE"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sv-SE" i="1" dirty="0" err="1" smtClean="0"/>
              <a:t>Higher</a:t>
            </a:r>
            <a:r>
              <a:rPr lang="sv-SE" i="1" dirty="0" smtClean="0"/>
              <a:t> entrenchment </a:t>
            </a:r>
            <a:r>
              <a:rPr lang="sv-SE" i="1" dirty="0" smtClean="0">
                <a:sym typeface="Wingdings" pitchFamily="2" charset="2"/>
              </a:rPr>
              <a:t> </a:t>
            </a:r>
            <a:r>
              <a:rPr lang="sv-SE" i="1" dirty="0" err="1" smtClean="0">
                <a:sym typeface="Wingdings" pitchFamily="2" charset="2"/>
              </a:rPr>
              <a:t>Lower</a:t>
            </a:r>
            <a:r>
              <a:rPr lang="sv-SE" i="1" dirty="0" smtClean="0">
                <a:sym typeface="Wingdings" pitchFamily="2" charset="2"/>
              </a:rPr>
              <a:t> rate</a:t>
            </a:r>
          </a:p>
          <a:p>
            <a:pPr lvl="1"/>
            <a:r>
              <a:rPr lang="sv-SE" err="1">
                <a:solidFill>
                  <a:schemeClr val="bg1">
                    <a:lumMod val="65000"/>
                  </a:schemeClr>
                </a:solidFill>
              </a:rPr>
              <a:t>Frequency</a:t>
            </a:r>
            <a:r>
              <a:rPr lang="sv-SE">
                <a:solidFill>
                  <a:schemeClr val="bg1">
                    <a:lumMod val="65000"/>
                  </a:schemeClr>
                </a:solidFill>
              </a:rPr>
              <a:t> </a:t>
            </a:r>
            <a:r>
              <a:rPr lang="sv-SE" sz="1600" smtClean="0">
                <a:solidFill>
                  <a:schemeClr val="bg1">
                    <a:lumMod val="65000"/>
                  </a:schemeClr>
                </a:solidFill>
              </a:rPr>
              <a:t>(BNC Lemma; Pagel et al.)</a:t>
            </a:r>
          </a:p>
          <a:p>
            <a:pPr lvl="1"/>
            <a:r>
              <a:rPr lang="sv-SE" smtClean="0">
                <a:solidFill>
                  <a:schemeClr val="bg1">
                    <a:lumMod val="65000"/>
                  </a:schemeClr>
                </a:solidFill>
              </a:rPr>
              <a:t>Collocational strength </a:t>
            </a:r>
            <a:r>
              <a:rPr lang="sv-SE" sz="1600" smtClean="0">
                <a:solidFill>
                  <a:schemeClr val="bg1">
                    <a:lumMod val="65000"/>
                  </a:schemeClr>
                </a:solidFill>
              </a:rPr>
              <a:t>(Mutual Information, BNC)</a:t>
            </a:r>
          </a:p>
          <a:p>
            <a:pPr lvl="1"/>
            <a:r>
              <a:rPr lang="sv-SE" smtClean="0">
                <a:solidFill>
                  <a:schemeClr val="bg1">
                    <a:lumMod val="65000"/>
                  </a:schemeClr>
                </a:solidFill>
              </a:rPr>
              <a:t>Senses </a:t>
            </a:r>
            <a:r>
              <a:rPr lang="sv-SE" sz="1600" smtClean="0">
                <a:solidFill>
                  <a:schemeClr val="bg1">
                    <a:lumMod val="65000"/>
                  </a:schemeClr>
                </a:solidFill>
              </a:rPr>
              <a:t>(Wordnet)</a:t>
            </a:r>
          </a:p>
          <a:p>
            <a:r>
              <a:rPr lang="sv-SE" i="1" smtClean="0"/>
              <a:t>Easier inferencing </a:t>
            </a:r>
            <a:r>
              <a:rPr lang="sv-SE" i="1" smtClean="0">
                <a:sym typeface="Wingdings" pitchFamily="2" charset="2"/>
              </a:rPr>
              <a:t> Higer rate</a:t>
            </a:r>
          </a:p>
          <a:p>
            <a:pPr lvl="1"/>
            <a:r>
              <a:rPr lang="sv-SE" smtClean="0">
                <a:solidFill>
                  <a:schemeClr val="bg1">
                    <a:lumMod val="65000"/>
                  </a:schemeClr>
                </a:solidFill>
                <a:sym typeface="Wingdings" pitchFamily="2" charset="2"/>
              </a:rPr>
              <a:t>Synonyms </a:t>
            </a:r>
            <a:r>
              <a:rPr lang="sv-SE" sz="1600" smtClean="0">
                <a:solidFill>
                  <a:schemeClr val="bg1">
                    <a:lumMod val="65000"/>
                  </a:schemeClr>
                </a:solidFill>
                <a:sym typeface="Wingdings" pitchFamily="2" charset="2"/>
              </a:rPr>
              <a:t>(Dictionaries)</a:t>
            </a:r>
          </a:p>
          <a:p>
            <a:r>
              <a:rPr lang="sv-SE" i="1" smtClean="0">
                <a:sym typeface="Wingdings" pitchFamily="2" charset="2"/>
              </a:rPr>
              <a:t>More abstract concept Higher rate</a:t>
            </a:r>
          </a:p>
          <a:p>
            <a:pPr lvl="1"/>
            <a:r>
              <a:rPr lang="sv-SE" smtClean="0">
                <a:solidFill>
                  <a:schemeClr val="bg1">
                    <a:lumMod val="65000"/>
                  </a:schemeClr>
                </a:solidFill>
                <a:sym typeface="Wingdings" pitchFamily="2" charset="2"/>
              </a:rPr>
              <a:t>Imageability/Concreteness </a:t>
            </a:r>
            <a:r>
              <a:rPr lang="sv-SE" sz="1600" smtClean="0">
                <a:solidFill>
                  <a:schemeClr val="bg1">
                    <a:lumMod val="65000"/>
                  </a:schemeClr>
                </a:solidFill>
                <a:sym typeface="Wingdings" pitchFamily="2" charset="2"/>
              </a:rPr>
              <a:t>(</a:t>
            </a:r>
            <a:r>
              <a:rPr lang="en-US" sz="1600" smtClean="0">
                <a:solidFill>
                  <a:schemeClr val="bg1">
                    <a:lumMod val="65000"/>
                  </a:schemeClr>
                </a:solidFill>
              </a:rPr>
              <a:t>Cortese &amp; Fugett 2004)</a:t>
            </a:r>
          </a:p>
          <a:p>
            <a:pPr lvl="1"/>
            <a:r>
              <a:rPr lang="en-US" smtClean="0">
                <a:solidFill>
                  <a:schemeClr val="bg1">
                    <a:lumMod val="65000"/>
                  </a:schemeClr>
                </a:solidFill>
                <a:sym typeface="Wingdings" pitchFamily="2" charset="2"/>
              </a:rPr>
              <a:t>Word class </a:t>
            </a:r>
            <a:r>
              <a:rPr lang="en-US" sz="1600" smtClean="0">
                <a:solidFill>
                  <a:schemeClr val="bg1">
                    <a:lumMod val="65000"/>
                  </a:schemeClr>
                </a:solidFill>
                <a:sym typeface="Wingdings" pitchFamily="2" charset="2"/>
              </a:rPr>
              <a:t>(Pagel et al.)</a:t>
            </a:r>
          </a:p>
          <a:p>
            <a:r>
              <a:rPr lang="en-US" i="1" smtClean="0">
                <a:sym typeface="Wingdings" pitchFamily="2" charset="2"/>
              </a:rPr>
              <a:t>Earlier learned concept  Lower rate</a:t>
            </a:r>
          </a:p>
          <a:p>
            <a:pPr lvl="1"/>
            <a:r>
              <a:rPr lang="en-US" smtClean="0">
                <a:solidFill>
                  <a:schemeClr val="bg1">
                    <a:lumMod val="65000"/>
                  </a:schemeClr>
                </a:solidFill>
                <a:sym typeface="Wingdings" pitchFamily="2" charset="2"/>
              </a:rPr>
              <a:t>Age of Acquisition </a:t>
            </a:r>
            <a:r>
              <a:rPr lang="en-US" sz="1600" smtClean="0">
                <a:solidFill>
                  <a:schemeClr val="bg1">
                    <a:lumMod val="65000"/>
                  </a:schemeClr>
                </a:solidFill>
                <a:sym typeface="Wingdings" pitchFamily="2" charset="2"/>
              </a:rPr>
              <a:t>(Monaghan 2015)</a:t>
            </a:r>
            <a:endParaRPr lang="sv-SE" sz="1600" smtClean="0">
              <a:solidFill>
                <a:schemeClr val="bg1">
                  <a:lumMod val="65000"/>
                </a:schemeClr>
              </a:solidFill>
              <a:sym typeface="Wingdings" pitchFamily="2" charset="2"/>
            </a:endParaRPr>
          </a:p>
          <a:p>
            <a:r>
              <a:rPr lang="sv-SE" i="1" smtClean="0">
                <a:sym typeface="Wingdings" pitchFamily="2" charset="2"/>
              </a:rPr>
              <a:t>Higher emotional charge  Higher rate</a:t>
            </a:r>
          </a:p>
          <a:p>
            <a:pPr lvl="1"/>
            <a:r>
              <a:rPr lang="sv-SE" smtClean="0">
                <a:solidFill>
                  <a:schemeClr val="bg1">
                    <a:lumMod val="65000"/>
                  </a:schemeClr>
                </a:solidFill>
                <a:sym typeface="Wingdings" pitchFamily="2" charset="2"/>
              </a:rPr>
              <a:t>Arousal </a:t>
            </a:r>
            <a:r>
              <a:rPr lang="sv-SE" sz="1600" smtClean="0">
                <a:solidFill>
                  <a:schemeClr val="bg1">
                    <a:lumMod val="65000"/>
                  </a:schemeClr>
                </a:solidFill>
                <a:sym typeface="Wingdings" pitchFamily="2" charset="2"/>
              </a:rPr>
              <a:t>(Warriner et al 2013)</a:t>
            </a:r>
            <a:endParaRPr lang="sv-SE" sz="1600" dirty="0" smtClean="0">
              <a:solidFill>
                <a:schemeClr val="bg1">
                  <a:lumMod val="65000"/>
                </a:schemeClr>
              </a:solidFill>
              <a:sym typeface="Wingdings" pitchFamily="2" charset="2"/>
            </a:endParaRPr>
          </a:p>
        </p:txBody>
      </p:sp>
      <p:sp>
        <p:nvSpPr>
          <p:cNvPr id="4" name="Date Placeholder 3"/>
          <p:cNvSpPr>
            <a:spLocks noGrp="1"/>
          </p:cNvSpPr>
          <p:nvPr>
            <p:ph type="dt" sz="half" idx="10"/>
          </p:nvPr>
        </p:nvSpPr>
        <p:spPr/>
        <p:txBody>
          <a:bodyPr/>
          <a:lstStyle/>
          <a:p>
            <a:fld id="{A622C821-5C00-4371-88BA-3A9B3221BDF9}" type="datetime5">
              <a:rPr lang="en-GB" smtClean="0"/>
              <a:t>27-Jun-16</a:t>
            </a:fld>
            <a:endParaRPr lang="sv-SE"/>
          </a:p>
        </p:txBody>
      </p:sp>
      <p:sp>
        <p:nvSpPr>
          <p:cNvPr id="5" name="Footer Placeholder 4"/>
          <p:cNvSpPr>
            <a:spLocks noGrp="1"/>
          </p:cNvSpPr>
          <p:nvPr>
            <p:ph type="ftr" sz="quarter" idx="11"/>
          </p:nvPr>
        </p:nvSpPr>
        <p:spPr/>
        <p:txBody>
          <a:bodyPr/>
          <a:lstStyle/>
          <a:p>
            <a:r>
              <a:rPr lang="en-US" smtClean="0"/>
              <a:t>Susanne Vejdemo, Stockholm University</a:t>
            </a:r>
            <a:endParaRPr lang="sv-SE"/>
          </a:p>
        </p:txBody>
      </p:sp>
      <p:sp>
        <p:nvSpPr>
          <p:cNvPr id="6" name="Slide Number Placeholder 5"/>
          <p:cNvSpPr>
            <a:spLocks noGrp="1"/>
          </p:cNvSpPr>
          <p:nvPr>
            <p:ph type="sldNum" sz="quarter" idx="12"/>
          </p:nvPr>
        </p:nvSpPr>
        <p:spPr/>
        <p:txBody>
          <a:bodyPr/>
          <a:lstStyle/>
          <a:p>
            <a:fld id="{400B66ED-EE6C-4E7E-848D-94DB84BF3115}" type="slidenum">
              <a:rPr lang="sv-SE" smtClean="0"/>
              <a:pPr/>
              <a:t>17</a:t>
            </a:fld>
            <a:endParaRPr lang="sv-SE"/>
          </a:p>
        </p:txBody>
      </p:sp>
    </p:spTree>
    <p:extLst>
      <p:ext uri="{BB962C8B-B14F-4D97-AF65-F5344CB8AC3E}">
        <p14:creationId xmlns:p14="http://schemas.microsoft.com/office/powerpoint/2010/main" val="19676590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smtClean="0"/>
              <a:t>A new </a:t>
            </a:r>
            <a:r>
              <a:rPr lang="sv-SE" dirty="0" err="1" smtClean="0"/>
              <a:t>model</a:t>
            </a:r>
            <a:r>
              <a:rPr lang="sv-SE" dirty="0" smtClean="0"/>
              <a:t> </a:t>
            </a:r>
            <a:r>
              <a:rPr lang="sv-SE" smtClean="0"/>
              <a:t>– independent </a:t>
            </a:r>
            <a:r>
              <a:rPr lang="sv-SE" dirty="0" err="1"/>
              <a:t>variables</a:t>
            </a:r>
            <a:r>
              <a:rPr lang="sv-SE"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sv-SE" i="1" dirty="0" err="1" smtClean="0"/>
              <a:t>Higher</a:t>
            </a:r>
            <a:r>
              <a:rPr lang="sv-SE" i="1" dirty="0" smtClean="0"/>
              <a:t> entrenchment </a:t>
            </a:r>
            <a:r>
              <a:rPr lang="sv-SE" i="1" dirty="0" smtClean="0">
                <a:sym typeface="Wingdings" pitchFamily="2" charset="2"/>
              </a:rPr>
              <a:t> </a:t>
            </a:r>
            <a:r>
              <a:rPr lang="sv-SE" i="1" dirty="0" err="1" smtClean="0">
                <a:sym typeface="Wingdings" pitchFamily="2" charset="2"/>
              </a:rPr>
              <a:t>Lower</a:t>
            </a:r>
            <a:r>
              <a:rPr lang="sv-SE" i="1" dirty="0" smtClean="0">
                <a:sym typeface="Wingdings" pitchFamily="2" charset="2"/>
              </a:rPr>
              <a:t> rate</a:t>
            </a:r>
          </a:p>
          <a:p>
            <a:pPr lvl="1"/>
            <a:r>
              <a:rPr lang="sv-SE" err="1"/>
              <a:t>Frequency</a:t>
            </a:r>
            <a:r>
              <a:rPr lang="sv-SE"/>
              <a:t> </a:t>
            </a:r>
            <a:r>
              <a:rPr lang="sv-SE" sz="1600" smtClean="0"/>
              <a:t>(BNC Lemma; Pagel et al.)</a:t>
            </a:r>
          </a:p>
          <a:p>
            <a:pPr lvl="1"/>
            <a:r>
              <a:rPr lang="sv-SE" smtClean="0"/>
              <a:t>Collocational strength </a:t>
            </a:r>
            <a:r>
              <a:rPr lang="sv-SE" sz="1600" smtClean="0"/>
              <a:t>(Mutual Information, BNC)</a:t>
            </a:r>
          </a:p>
          <a:p>
            <a:pPr lvl="1"/>
            <a:r>
              <a:rPr lang="sv-SE" smtClean="0"/>
              <a:t>Senses </a:t>
            </a:r>
            <a:r>
              <a:rPr lang="sv-SE" sz="1600" smtClean="0"/>
              <a:t>(Wordnet)</a:t>
            </a:r>
          </a:p>
          <a:p>
            <a:r>
              <a:rPr lang="sv-SE" i="1" smtClean="0"/>
              <a:t>Easier inferencing </a:t>
            </a:r>
            <a:r>
              <a:rPr lang="sv-SE" i="1" smtClean="0">
                <a:sym typeface="Wingdings" pitchFamily="2" charset="2"/>
              </a:rPr>
              <a:t> Higer rate</a:t>
            </a:r>
          </a:p>
          <a:p>
            <a:pPr lvl="1"/>
            <a:r>
              <a:rPr lang="sv-SE" smtClean="0">
                <a:solidFill>
                  <a:schemeClr val="bg1">
                    <a:lumMod val="65000"/>
                  </a:schemeClr>
                </a:solidFill>
                <a:sym typeface="Wingdings" pitchFamily="2" charset="2"/>
              </a:rPr>
              <a:t>Synonyms </a:t>
            </a:r>
            <a:r>
              <a:rPr lang="sv-SE" sz="1600" smtClean="0">
                <a:solidFill>
                  <a:schemeClr val="bg1">
                    <a:lumMod val="65000"/>
                  </a:schemeClr>
                </a:solidFill>
                <a:sym typeface="Wingdings" pitchFamily="2" charset="2"/>
              </a:rPr>
              <a:t>(Dictionaries)</a:t>
            </a:r>
          </a:p>
          <a:p>
            <a:r>
              <a:rPr lang="sv-SE" i="1" smtClean="0">
                <a:sym typeface="Wingdings" pitchFamily="2" charset="2"/>
              </a:rPr>
              <a:t>More abstract concept Higher rate</a:t>
            </a:r>
          </a:p>
          <a:p>
            <a:pPr lvl="1"/>
            <a:r>
              <a:rPr lang="sv-SE" smtClean="0">
                <a:solidFill>
                  <a:schemeClr val="bg1">
                    <a:lumMod val="65000"/>
                  </a:schemeClr>
                </a:solidFill>
                <a:sym typeface="Wingdings" pitchFamily="2" charset="2"/>
              </a:rPr>
              <a:t>Imageability/Concreteness </a:t>
            </a:r>
            <a:r>
              <a:rPr lang="sv-SE" sz="1600" smtClean="0">
                <a:solidFill>
                  <a:schemeClr val="bg1">
                    <a:lumMod val="65000"/>
                  </a:schemeClr>
                </a:solidFill>
                <a:sym typeface="Wingdings" pitchFamily="2" charset="2"/>
              </a:rPr>
              <a:t>(</a:t>
            </a:r>
            <a:r>
              <a:rPr lang="en-US" sz="1600" smtClean="0">
                <a:solidFill>
                  <a:schemeClr val="bg1">
                    <a:lumMod val="65000"/>
                  </a:schemeClr>
                </a:solidFill>
              </a:rPr>
              <a:t>Cortese &amp; Fugett 2004)</a:t>
            </a:r>
          </a:p>
          <a:p>
            <a:pPr lvl="1"/>
            <a:r>
              <a:rPr lang="en-US" smtClean="0">
                <a:solidFill>
                  <a:schemeClr val="bg1">
                    <a:lumMod val="65000"/>
                  </a:schemeClr>
                </a:solidFill>
                <a:sym typeface="Wingdings" pitchFamily="2" charset="2"/>
              </a:rPr>
              <a:t>Word class </a:t>
            </a:r>
            <a:r>
              <a:rPr lang="en-US" sz="1600" smtClean="0">
                <a:solidFill>
                  <a:schemeClr val="bg1">
                    <a:lumMod val="65000"/>
                  </a:schemeClr>
                </a:solidFill>
                <a:sym typeface="Wingdings" pitchFamily="2" charset="2"/>
              </a:rPr>
              <a:t>(Pagel et al.)</a:t>
            </a:r>
          </a:p>
          <a:p>
            <a:r>
              <a:rPr lang="en-US" i="1" smtClean="0">
                <a:sym typeface="Wingdings" pitchFamily="2" charset="2"/>
              </a:rPr>
              <a:t>Earlier learned concept  Lower rate</a:t>
            </a:r>
          </a:p>
          <a:p>
            <a:pPr lvl="1"/>
            <a:r>
              <a:rPr lang="en-US" smtClean="0">
                <a:solidFill>
                  <a:schemeClr val="bg1">
                    <a:lumMod val="65000"/>
                  </a:schemeClr>
                </a:solidFill>
                <a:sym typeface="Wingdings" pitchFamily="2" charset="2"/>
              </a:rPr>
              <a:t>Age of Acquisition </a:t>
            </a:r>
            <a:r>
              <a:rPr lang="en-US" sz="1600" smtClean="0">
                <a:solidFill>
                  <a:schemeClr val="bg1">
                    <a:lumMod val="65000"/>
                  </a:schemeClr>
                </a:solidFill>
                <a:sym typeface="Wingdings" pitchFamily="2" charset="2"/>
              </a:rPr>
              <a:t>(Monaghan 2015)</a:t>
            </a:r>
            <a:endParaRPr lang="sv-SE" sz="1600" smtClean="0">
              <a:solidFill>
                <a:schemeClr val="bg1">
                  <a:lumMod val="65000"/>
                </a:schemeClr>
              </a:solidFill>
              <a:sym typeface="Wingdings" pitchFamily="2" charset="2"/>
            </a:endParaRPr>
          </a:p>
          <a:p>
            <a:r>
              <a:rPr lang="sv-SE" i="1" smtClean="0">
                <a:sym typeface="Wingdings" pitchFamily="2" charset="2"/>
              </a:rPr>
              <a:t>Higher emotional charge  Higher rate</a:t>
            </a:r>
          </a:p>
          <a:p>
            <a:pPr lvl="1"/>
            <a:r>
              <a:rPr lang="sv-SE" smtClean="0">
                <a:solidFill>
                  <a:schemeClr val="bg1">
                    <a:lumMod val="65000"/>
                  </a:schemeClr>
                </a:solidFill>
                <a:sym typeface="Wingdings" pitchFamily="2" charset="2"/>
              </a:rPr>
              <a:t>Arousal </a:t>
            </a:r>
            <a:r>
              <a:rPr lang="sv-SE" sz="1600" smtClean="0">
                <a:solidFill>
                  <a:schemeClr val="bg1">
                    <a:lumMod val="65000"/>
                  </a:schemeClr>
                </a:solidFill>
                <a:sym typeface="Wingdings" pitchFamily="2" charset="2"/>
              </a:rPr>
              <a:t>(Warriner et al 2013)</a:t>
            </a:r>
            <a:endParaRPr lang="sv-SE" sz="1600" dirty="0" smtClean="0">
              <a:solidFill>
                <a:schemeClr val="bg1">
                  <a:lumMod val="65000"/>
                </a:schemeClr>
              </a:solidFill>
              <a:sym typeface="Wingdings" pitchFamily="2" charset="2"/>
            </a:endParaRPr>
          </a:p>
        </p:txBody>
      </p:sp>
      <p:sp>
        <p:nvSpPr>
          <p:cNvPr id="4" name="Date Placeholder 3"/>
          <p:cNvSpPr>
            <a:spLocks noGrp="1"/>
          </p:cNvSpPr>
          <p:nvPr>
            <p:ph type="dt" sz="half" idx="10"/>
          </p:nvPr>
        </p:nvSpPr>
        <p:spPr/>
        <p:txBody>
          <a:bodyPr/>
          <a:lstStyle/>
          <a:p>
            <a:fld id="{A622C821-5C00-4371-88BA-3A9B3221BDF9}" type="datetime5">
              <a:rPr lang="en-GB" smtClean="0"/>
              <a:t>27-Jun-16</a:t>
            </a:fld>
            <a:endParaRPr lang="sv-SE"/>
          </a:p>
        </p:txBody>
      </p:sp>
      <p:sp>
        <p:nvSpPr>
          <p:cNvPr id="5" name="Footer Placeholder 4"/>
          <p:cNvSpPr>
            <a:spLocks noGrp="1"/>
          </p:cNvSpPr>
          <p:nvPr>
            <p:ph type="ftr" sz="quarter" idx="11"/>
          </p:nvPr>
        </p:nvSpPr>
        <p:spPr/>
        <p:txBody>
          <a:bodyPr/>
          <a:lstStyle/>
          <a:p>
            <a:r>
              <a:rPr lang="en-US" smtClean="0"/>
              <a:t>Susanne Vejdemo, Stockholm University</a:t>
            </a:r>
            <a:endParaRPr lang="sv-SE"/>
          </a:p>
        </p:txBody>
      </p:sp>
      <p:sp>
        <p:nvSpPr>
          <p:cNvPr id="6" name="Slide Number Placeholder 5"/>
          <p:cNvSpPr>
            <a:spLocks noGrp="1"/>
          </p:cNvSpPr>
          <p:nvPr>
            <p:ph type="sldNum" sz="quarter" idx="12"/>
          </p:nvPr>
        </p:nvSpPr>
        <p:spPr/>
        <p:txBody>
          <a:bodyPr/>
          <a:lstStyle/>
          <a:p>
            <a:fld id="{400B66ED-EE6C-4E7E-848D-94DB84BF3115}" type="slidenum">
              <a:rPr lang="sv-SE" smtClean="0"/>
              <a:pPr/>
              <a:t>18</a:t>
            </a:fld>
            <a:endParaRPr lang="sv-SE"/>
          </a:p>
        </p:txBody>
      </p:sp>
      <p:sp>
        <p:nvSpPr>
          <p:cNvPr id="7" name="TextBox 6"/>
          <p:cNvSpPr txBox="1"/>
          <p:nvPr/>
        </p:nvSpPr>
        <p:spPr>
          <a:xfrm rot="19924286">
            <a:off x="6450065" y="1503333"/>
            <a:ext cx="2699792" cy="646331"/>
          </a:xfrm>
          <a:prstGeom prst="rect">
            <a:avLst/>
          </a:prstGeom>
          <a:noFill/>
        </p:spPr>
        <p:txBody>
          <a:bodyPr wrap="square" rtlCol="0">
            <a:spAutoFit/>
          </a:bodyPr>
          <a:lstStyle/>
          <a:p>
            <a:r>
              <a:rPr lang="en-US" smtClean="0">
                <a:solidFill>
                  <a:srgbClr val="00B050"/>
                </a:solidFill>
              </a:rPr>
              <a:t>“frequency in </a:t>
            </a:r>
            <a:br>
              <a:rPr lang="en-US" smtClean="0">
                <a:solidFill>
                  <a:srgbClr val="00B050"/>
                </a:solidFill>
              </a:rPr>
            </a:br>
            <a:r>
              <a:rPr lang="en-US" smtClean="0">
                <a:solidFill>
                  <a:srgbClr val="00B050"/>
                </a:solidFill>
              </a:rPr>
              <a:t>particular constructions”</a:t>
            </a:r>
            <a:endParaRPr lang="sv-SE">
              <a:solidFill>
                <a:srgbClr val="00B050"/>
              </a:solidFill>
            </a:endParaRPr>
          </a:p>
        </p:txBody>
      </p:sp>
    </p:spTree>
    <p:extLst>
      <p:ext uri="{BB962C8B-B14F-4D97-AF65-F5344CB8AC3E}">
        <p14:creationId xmlns:p14="http://schemas.microsoft.com/office/powerpoint/2010/main" val="240479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Collocational</a:t>
            </a:r>
            <a:r>
              <a:rPr lang="sv-SE" dirty="0"/>
              <a:t> </a:t>
            </a:r>
            <a:r>
              <a:rPr lang="sv-SE" dirty="0" err="1"/>
              <a:t>strength</a:t>
            </a:r>
            <a:r>
              <a:rPr lang="sv-SE" dirty="0"/>
              <a:t>?</a:t>
            </a:r>
            <a:endParaRPr lang="en-US" dirty="0"/>
          </a:p>
        </p:txBody>
      </p:sp>
      <p:sp>
        <p:nvSpPr>
          <p:cNvPr id="9" name="Rektangel 8"/>
          <p:cNvSpPr/>
          <p:nvPr/>
        </p:nvSpPr>
        <p:spPr>
          <a:xfrm>
            <a:off x="7668344" y="6234452"/>
            <a:ext cx="1152128" cy="5069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ext uri="{D42A27DB-BD31-4B8C-83A1-F6EECF244321}">
                <p14:modId xmlns:p14="http://schemas.microsoft.com/office/powerpoint/2010/main" val="4009641274"/>
              </p:ext>
            </p:extLst>
          </p:nvPr>
        </p:nvGraphicFramePr>
        <p:xfrm>
          <a:off x="323527" y="1397000"/>
          <a:ext cx="8568952" cy="1656080"/>
        </p:xfrm>
        <a:graphic>
          <a:graphicData uri="http://schemas.openxmlformats.org/drawingml/2006/table">
            <a:tbl>
              <a:tblPr firstRow="1" bandRow="1">
                <a:tableStyleId>{5C22544A-7EE6-4342-B048-85BDC9FD1C3A}</a:tableStyleId>
              </a:tblPr>
              <a:tblGrid>
                <a:gridCol w="2142238"/>
                <a:gridCol w="2142238"/>
                <a:gridCol w="2142238"/>
                <a:gridCol w="2142238"/>
              </a:tblGrid>
              <a:tr h="370840">
                <a:tc>
                  <a:txBody>
                    <a:bodyPr/>
                    <a:lstStyle/>
                    <a:p>
                      <a:r>
                        <a:rPr lang="sv-SE" smtClean="0"/>
                        <a:t>English</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smtClean="0"/>
                        <a:t>Freq</a:t>
                      </a:r>
                      <a:br>
                        <a:rPr lang="sv-SE" dirty="0" smtClean="0"/>
                      </a:br>
                      <a:r>
                        <a:rPr lang="sv-SE" dirty="0" smtClean="0"/>
                        <a:t>(per mill. words)</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smtClean="0"/>
                        <a:t>Rate of lexical</a:t>
                      </a:r>
                      <a:r>
                        <a:rPr lang="sv-SE" baseline="0" dirty="0" smtClean="0"/>
                        <a:t> replacement</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smtClean="0"/>
                        <a:t>MI (averaged</a:t>
                      </a:r>
                      <a:r>
                        <a:rPr lang="sv-SE" baseline="0" smtClean="0"/>
                        <a:t> from top 20 co-occurring words)</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sv-SE" smtClean="0">
                          <a:solidFill>
                            <a:schemeClr val="tx1"/>
                          </a:solidFill>
                        </a:rPr>
                        <a:t>Belly</a:t>
                      </a:r>
                      <a:endParaRPr lang="sv-S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smtClean="0"/>
                        <a:t>32</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smtClean="0"/>
                        <a:t>4.39</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smtClean="0"/>
                        <a:t>1.93</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sv-SE" smtClean="0"/>
                        <a:t>Egg</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smtClean="0"/>
                        <a:t>34</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smtClean="0"/>
                        <a:t>1.57</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smtClean="0"/>
                        <a:t>9.33</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TextBox 3"/>
          <p:cNvSpPr txBox="1"/>
          <p:nvPr/>
        </p:nvSpPr>
        <p:spPr>
          <a:xfrm>
            <a:off x="2483768" y="3573016"/>
            <a:ext cx="1872208" cy="646331"/>
          </a:xfrm>
          <a:prstGeom prst="rect">
            <a:avLst/>
          </a:prstGeom>
          <a:noFill/>
        </p:spPr>
        <p:txBody>
          <a:bodyPr wrap="square" rtlCol="0">
            <a:spAutoFit/>
          </a:bodyPr>
          <a:lstStyle/>
          <a:p>
            <a:r>
              <a:rPr lang="en-US" smtClean="0"/>
              <a:t>Similar raw frequency</a:t>
            </a:r>
            <a:endParaRPr lang="sv-SE"/>
          </a:p>
        </p:txBody>
      </p:sp>
      <p:sp>
        <p:nvSpPr>
          <p:cNvPr id="7" name="TextBox 6"/>
          <p:cNvSpPr txBox="1"/>
          <p:nvPr/>
        </p:nvSpPr>
        <p:spPr>
          <a:xfrm>
            <a:off x="4860032" y="3573015"/>
            <a:ext cx="1872208" cy="646331"/>
          </a:xfrm>
          <a:prstGeom prst="rect">
            <a:avLst/>
          </a:prstGeom>
          <a:noFill/>
        </p:spPr>
        <p:txBody>
          <a:bodyPr wrap="square" rtlCol="0">
            <a:spAutoFit/>
          </a:bodyPr>
          <a:lstStyle/>
          <a:p>
            <a:r>
              <a:rPr lang="en-US" smtClean="0"/>
              <a:t>Very different rate...</a:t>
            </a:r>
            <a:endParaRPr lang="sv-SE"/>
          </a:p>
        </p:txBody>
      </p:sp>
      <p:sp>
        <p:nvSpPr>
          <p:cNvPr id="10" name="TextBox 9"/>
          <p:cNvSpPr txBox="1"/>
          <p:nvPr/>
        </p:nvSpPr>
        <p:spPr>
          <a:xfrm>
            <a:off x="6939421" y="3588252"/>
            <a:ext cx="1872208" cy="646331"/>
          </a:xfrm>
          <a:prstGeom prst="rect">
            <a:avLst/>
          </a:prstGeom>
          <a:noFill/>
        </p:spPr>
        <p:txBody>
          <a:bodyPr wrap="square" rtlCol="0">
            <a:spAutoFit/>
          </a:bodyPr>
          <a:lstStyle/>
          <a:p>
            <a:r>
              <a:rPr lang="en-US" smtClean="0"/>
              <a:t>... Explained by MI value?</a:t>
            </a:r>
            <a:endParaRPr lang="sv-SE"/>
          </a:p>
        </p:txBody>
      </p:sp>
      <p:sp>
        <p:nvSpPr>
          <p:cNvPr id="5" name="TextBox 4"/>
          <p:cNvSpPr txBox="1"/>
          <p:nvPr/>
        </p:nvSpPr>
        <p:spPr>
          <a:xfrm>
            <a:off x="597600" y="4768093"/>
            <a:ext cx="8203143" cy="923330"/>
          </a:xfrm>
          <a:prstGeom prst="rect">
            <a:avLst/>
          </a:prstGeom>
          <a:noFill/>
        </p:spPr>
        <p:txBody>
          <a:bodyPr wrap="none" rtlCol="0">
            <a:spAutoFit/>
          </a:bodyPr>
          <a:lstStyle/>
          <a:p>
            <a:r>
              <a:rPr lang="en-US" smtClean="0"/>
              <a:t>Belly ha a LOW average MI: It does not often co-occur with the same other words</a:t>
            </a:r>
          </a:p>
          <a:p>
            <a:r>
              <a:rPr lang="en-US" smtClean="0"/>
              <a:t>Egg has a HIGH average MI: It often occurs in the same constructions again and again:</a:t>
            </a:r>
          </a:p>
          <a:p>
            <a:r>
              <a:rPr lang="en-US" smtClean="0"/>
              <a:t>i.e. it co-occurs with the same words (e.g. </a:t>
            </a:r>
            <a:r>
              <a:rPr lang="en-US" i="1" smtClean="0"/>
              <a:t>yolk</a:t>
            </a:r>
            <a:r>
              <a:rPr lang="en-US" smtClean="0"/>
              <a:t>)</a:t>
            </a:r>
            <a:endParaRPr lang="sv-SE"/>
          </a:p>
        </p:txBody>
      </p:sp>
    </p:spTree>
    <p:extLst>
      <p:ext uri="{BB962C8B-B14F-4D97-AF65-F5344CB8AC3E}">
        <p14:creationId xmlns:p14="http://schemas.microsoft.com/office/powerpoint/2010/main" val="3772891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Talk </a:t>
            </a:r>
            <a:r>
              <a:rPr lang="sv-SE" dirty="0" err="1" smtClean="0"/>
              <a:t>motivated</a:t>
            </a:r>
            <a:r>
              <a:rPr lang="sv-SE" dirty="0" smtClean="0"/>
              <a:t> by</a:t>
            </a:r>
            <a:endParaRPr lang="en-US" dirty="0"/>
          </a:p>
        </p:txBody>
      </p:sp>
      <p:sp>
        <p:nvSpPr>
          <p:cNvPr id="3" name="Content Placeholder 2"/>
          <p:cNvSpPr>
            <a:spLocks noGrp="1"/>
          </p:cNvSpPr>
          <p:nvPr>
            <p:ph idx="1"/>
          </p:nvPr>
        </p:nvSpPr>
        <p:spPr/>
        <p:txBody>
          <a:bodyPr/>
          <a:lstStyle/>
          <a:p>
            <a:r>
              <a:rPr lang="en-US" dirty="0"/>
              <a:t>“It is unclear what the influence of type and token frequency is on keeping certain properties diachronically stable. On the one hand, research on grammaticalization has indicated that highly frequent items are more likely to </a:t>
            </a:r>
            <a:r>
              <a:rPr lang="en-US" dirty="0" err="1"/>
              <a:t>grammaticalize</a:t>
            </a:r>
            <a:r>
              <a:rPr lang="en-US" dirty="0"/>
              <a:t>, and therefore, low frequency of usage might be expected to </a:t>
            </a:r>
            <a:r>
              <a:rPr lang="en-US" dirty="0" err="1"/>
              <a:t>favour</a:t>
            </a:r>
            <a:r>
              <a:rPr lang="en-US" dirty="0"/>
              <a:t> stability. On the other hand, highly frequent elements often resist analogical change, so in this sense, ‘low frequency items’ are expected to be more prone to change</a:t>
            </a:r>
            <a:r>
              <a:rPr lang="en-US" dirty="0" smtClean="0"/>
              <a:t>.”</a:t>
            </a:r>
            <a:endParaRPr lang="en-US" dirty="0"/>
          </a:p>
        </p:txBody>
      </p:sp>
      <p:sp>
        <p:nvSpPr>
          <p:cNvPr id="4" name="Date Placeholder 3"/>
          <p:cNvSpPr>
            <a:spLocks noGrp="1"/>
          </p:cNvSpPr>
          <p:nvPr>
            <p:ph type="dt" sz="half" idx="10"/>
          </p:nvPr>
        </p:nvSpPr>
        <p:spPr/>
        <p:txBody>
          <a:bodyPr/>
          <a:lstStyle/>
          <a:p>
            <a:fld id="{A622C821-5C00-4371-88BA-3A9B3221BDF9}" type="datetime5">
              <a:rPr lang="en-GB" smtClean="0"/>
              <a:t>27-Jun-16</a:t>
            </a:fld>
            <a:endParaRPr lang="sv-SE"/>
          </a:p>
        </p:txBody>
      </p:sp>
      <p:sp>
        <p:nvSpPr>
          <p:cNvPr id="5" name="Footer Placeholder 4"/>
          <p:cNvSpPr>
            <a:spLocks noGrp="1"/>
          </p:cNvSpPr>
          <p:nvPr>
            <p:ph type="ftr" sz="quarter" idx="11"/>
          </p:nvPr>
        </p:nvSpPr>
        <p:spPr/>
        <p:txBody>
          <a:bodyPr/>
          <a:lstStyle/>
          <a:p>
            <a:r>
              <a:rPr lang="en-US" smtClean="0"/>
              <a:t>Susanne Vejdemo, Stockholm University</a:t>
            </a:r>
            <a:endParaRPr lang="sv-SE"/>
          </a:p>
        </p:txBody>
      </p:sp>
      <p:sp>
        <p:nvSpPr>
          <p:cNvPr id="6" name="Slide Number Placeholder 5"/>
          <p:cNvSpPr>
            <a:spLocks noGrp="1"/>
          </p:cNvSpPr>
          <p:nvPr>
            <p:ph type="sldNum" sz="quarter" idx="12"/>
          </p:nvPr>
        </p:nvSpPr>
        <p:spPr/>
        <p:txBody>
          <a:bodyPr/>
          <a:lstStyle/>
          <a:p>
            <a:fld id="{400B66ED-EE6C-4E7E-848D-94DB84BF3115}" type="slidenum">
              <a:rPr lang="sv-SE" smtClean="0"/>
              <a:pPr/>
              <a:t>2</a:t>
            </a:fld>
            <a:endParaRPr lang="sv-SE"/>
          </a:p>
        </p:txBody>
      </p:sp>
    </p:spTree>
    <p:extLst>
      <p:ext uri="{BB962C8B-B14F-4D97-AF65-F5344CB8AC3E}">
        <p14:creationId xmlns:p14="http://schemas.microsoft.com/office/powerpoint/2010/main" val="2597075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Senses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A622C821-5C00-4371-88BA-3A9B3221BDF9}" type="datetime5">
              <a:rPr lang="en-GB" smtClean="0"/>
              <a:t>27-Jun-16</a:t>
            </a:fld>
            <a:endParaRPr lang="sv-SE"/>
          </a:p>
        </p:txBody>
      </p:sp>
      <p:sp>
        <p:nvSpPr>
          <p:cNvPr id="5" name="Footer Placeholder 4"/>
          <p:cNvSpPr>
            <a:spLocks noGrp="1"/>
          </p:cNvSpPr>
          <p:nvPr>
            <p:ph type="ftr" sz="quarter" idx="11"/>
          </p:nvPr>
        </p:nvSpPr>
        <p:spPr/>
        <p:txBody>
          <a:bodyPr/>
          <a:lstStyle/>
          <a:p>
            <a:r>
              <a:rPr lang="en-US" smtClean="0"/>
              <a:t>Susanne Vejdemo, Stockholm University</a:t>
            </a:r>
            <a:endParaRPr lang="sv-SE"/>
          </a:p>
        </p:txBody>
      </p:sp>
      <p:sp>
        <p:nvSpPr>
          <p:cNvPr id="6" name="Slide Number Placeholder 5"/>
          <p:cNvSpPr>
            <a:spLocks noGrp="1"/>
          </p:cNvSpPr>
          <p:nvPr>
            <p:ph type="sldNum" sz="quarter" idx="12"/>
          </p:nvPr>
        </p:nvSpPr>
        <p:spPr/>
        <p:txBody>
          <a:bodyPr/>
          <a:lstStyle/>
          <a:p>
            <a:fld id="{400B66ED-EE6C-4E7E-848D-94DB84BF3115}" type="slidenum">
              <a:rPr lang="sv-SE" smtClean="0"/>
              <a:pPr/>
              <a:t>20</a:t>
            </a:fld>
            <a:endParaRPr lang="sv-SE"/>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138" y="1862138"/>
            <a:ext cx="6181725"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702980" y="3244334"/>
            <a:ext cx="1738040" cy="369332"/>
          </a:xfrm>
          <a:prstGeom prst="rect">
            <a:avLst/>
          </a:prstGeom>
        </p:spPr>
        <p:txBody>
          <a:bodyPr wrap="none">
            <a:spAutoFit/>
          </a:bodyPr>
          <a:lstStyle/>
          <a:p>
            <a:r>
              <a:rPr lang="en-US">
                <a:latin typeface="Garamond" panose="02020404030301010803" pitchFamily="18" charset="0"/>
                <a:ea typeface="Times New Roman" panose="02020603050405020304" pitchFamily="18" charset="0"/>
                <a:cs typeface="Times New Roman" panose="02020603050405020304" pitchFamily="18" charset="0"/>
              </a:rPr>
              <a:t>Cortese &amp; Fugett</a:t>
            </a:r>
            <a:endParaRPr lang="sv-SE"/>
          </a:p>
        </p:txBody>
      </p:sp>
    </p:spTree>
    <p:extLst>
      <p:ext uri="{BB962C8B-B14F-4D97-AF65-F5344CB8AC3E}">
        <p14:creationId xmlns:p14="http://schemas.microsoft.com/office/powerpoint/2010/main" val="29994748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smtClean="0"/>
              <a:t>A new </a:t>
            </a:r>
            <a:r>
              <a:rPr lang="sv-SE" dirty="0" err="1" smtClean="0"/>
              <a:t>model</a:t>
            </a:r>
            <a:r>
              <a:rPr lang="sv-SE" dirty="0" smtClean="0"/>
              <a:t> </a:t>
            </a:r>
            <a:r>
              <a:rPr lang="sv-SE" smtClean="0"/>
              <a:t>– independent </a:t>
            </a:r>
            <a:r>
              <a:rPr lang="sv-SE" dirty="0" err="1"/>
              <a:t>variables</a:t>
            </a:r>
            <a:r>
              <a:rPr lang="sv-SE"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sv-SE" i="1" dirty="0" err="1" smtClean="0"/>
              <a:t>Higher</a:t>
            </a:r>
            <a:r>
              <a:rPr lang="sv-SE" i="1" dirty="0" smtClean="0"/>
              <a:t> entrenchment </a:t>
            </a:r>
            <a:r>
              <a:rPr lang="sv-SE" i="1" dirty="0" smtClean="0">
                <a:sym typeface="Wingdings" pitchFamily="2" charset="2"/>
              </a:rPr>
              <a:t> </a:t>
            </a:r>
            <a:r>
              <a:rPr lang="sv-SE" i="1" dirty="0" err="1" smtClean="0">
                <a:sym typeface="Wingdings" pitchFamily="2" charset="2"/>
              </a:rPr>
              <a:t>Lower</a:t>
            </a:r>
            <a:r>
              <a:rPr lang="sv-SE" i="1" dirty="0" smtClean="0">
                <a:sym typeface="Wingdings" pitchFamily="2" charset="2"/>
              </a:rPr>
              <a:t> rate</a:t>
            </a:r>
          </a:p>
          <a:p>
            <a:pPr lvl="1"/>
            <a:r>
              <a:rPr lang="sv-SE" err="1">
                <a:solidFill>
                  <a:schemeClr val="bg1">
                    <a:lumMod val="65000"/>
                  </a:schemeClr>
                </a:solidFill>
              </a:rPr>
              <a:t>Frequency</a:t>
            </a:r>
            <a:r>
              <a:rPr lang="sv-SE">
                <a:solidFill>
                  <a:schemeClr val="bg1">
                    <a:lumMod val="65000"/>
                  </a:schemeClr>
                </a:solidFill>
              </a:rPr>
              <a:t> </a:t>
            </a:r>
            <a:r>
              <a:rPr lang="sv-SE" sz="1600" smtClean="0">
                <a:solidFill>
                  <a:schemeClr val="bg1">
                    <a:lumMod val="65000"/>
                  </a:schemeClr>
                </a:solidFill>
              </a:rPr>
              <a:t>(BNC Lemma; Pagel et al.)</a:t>
            </a:r>
          </a:p>
          <a:p>
            <a:pPr lvl="1"/>
            <a:r>
              <a:rPr lang="sv-SE" smtClean="0">
                <a:solidFill>
                  <a:schemeClr val="bg1">
                    <a:lumMod val="65000"/>
                  </a:schemeClr>
                </a:solidFill>
              </a:rPr>
              <a:t>Collocational strength </a:t>
            </a:r>
            <a:r>
              <a:rPr lang="sv-SE" sz="1600" smtClean="0">
                <a:solidFill>
                  <a:schemeClr val="bg1">
                    <a:lumMod val="65000"/>
                  </a:schemeClr>
                </a:solidFill>
              </a:rPr>
              <a:t>(Mutual Information, BNC)</a:t>
            </a:r>
          </a:p>
          <a:p>
            <a:pPr lvl="1"/>
            <a:r>
              <a:rPr lang="sv-SE" smtClean="0">
                <a:solidFill>
                  <a:schemeClr val="bg1">
                    <a:lumMod val="65000"/>
                  </a:schemeClr>
                </a:solidFill>
              </a:rPr>
              <a:t>Senses </a:t>
            </a:r>
            <a:r>
              <a:rPr lang="sv-SE" sz="1600" smtClean="0">
                <a:solidFill>
                  <a:schemeClr val="bg1">
                    <a:lumMod val="65000"/>
                  </a:schemeClr>
                </a:solidFill>
              </a:rPr>
              <a:t>(Wordnet)</a:t>
            </a:r>
          </a:p>
          <a:p>
            <a:r>
              <a:rPr lang="sv-SE" i="1" smtClean="0"/>
              <a:t>Easier inferencing </a:t>
            </a:r>
            <a:r>
              <a:rPr lang="sv-SE" i="1" smtClean="0">
                <a:sym typeface="Wingdings" pitchFamily="2" charset="2"/>
              </a:rPr>
              <a:t> Higer rate</a:t>
            </a:r>
          </a:p>
          <a:p>
            <a:pPr lvl="1"/>
            <a:r>
              <a:rPr lang="sv-SE" smtClean="0">
                <a:sym typeface="Wingdings" pitchFamily="2" charset="2"/>
              </a:rPr>
              <a:t>Synonyms </a:t>
            </a:r>
            <a:r>
              <a:rPr lang="sv-SE" sz="1600" smtClean="0">
                <a:sym typeface="Wingdings" pitchFamily="2" charset="2"/>
              </a:rPr>
              <a:t>(Dictionaries)</a:t>
            </a:r>
          </a:p>
          <a:p>
            <a:r>
              <a:rPr lang="sv-SE" i="1" smtClean="0">
                <a:sym typeface="Wingdings" pitchFamily="2" charset="2"/>
              </a:rPr>
              <a:t>More abstract concept Higher rate</a:t>
            </a:r>
          </a:p>
          <a:p>
            <a:pPr lvl="1"/>
            <a:r>
              <a:rPr lang="sv-SE" smtClean="0">
                <a:solidFill>
                  <a:schemeClr val="bg1">
                    <a:lumMod val="65000"/>
                  </a:schemeClr>
                </a:solidFill>
                <a:sym typeface="Wingdings" pitchFamily="2" charset="2"/>
              </a:rPr>
              <a:t>Imageability/Concreteness </a:t>
            </a:r>
            <a:r>
              <a:rPr lang="sv-SE" sz="1600" smtClean="0">
                <a:solidFill>
                  <a:schemeClr val="bg1">
                    <a:lumMod val="65000"/>
                  </a:schemeClr>
                </a:solidFill>
                <a:sym typeface="Wingdings" pitchFamily="2" charset="2"/>
              </a:rPr>
              <a:t>(</a:t>
            </a:r>
            <a:r>
              <a:rPr lang="en-US" sz="1600" smtClean="0">
                <a:solidFill>
                  <a:schemeClr val="bg1">
                    <a:lumMod val="65000"/>
                  </a:schemeClr>
                </a:solidFill>
              </a:rPr>
              <a:t>Cortese &amp; Fugett 2004)</a:t>
            </a:r>
          </a:p>
          <a:p>
            <a:pPr lvl="1"/>
            <a:r>
              <a:rPr lang="en-US" smtClean="0">
                <a:solidFill>
                  <a:schemeClr val="bg1">
                    <a:lumMod val="65000"/>
                  </a:schemeClr>
                </a:solidFill>
                <a:sym typeface="Wingdings" pitchFamily="2" charset="2"/>
              </a:rPr>
              <a:t>Word class </a:t>
            </a:r>
            <a:r>
              <a:rPr lang="en-US" sz="1600" smtClean="0">
                <a:solidFill>
                  <a:schemeClr val="bg1">
                    <a:lumMod val="65000"/>
                  </a:schemeClr>
                </a:solidFill>
                <a:sym typeface="Wingdings" pitchFamily="2" charset="2"/>
              </a:rPr>
              <a:t>(Pagel et al.)</a:t>
            </a:r>
          </a:p>
          <a:p>
            <a:r>
              <a:rPr lang="en-US" i="1" smtClean="0">
                <a:sym typeface="Wingdings" pitchFamily="2" charset="2"/>
              </a:rPr>
              <a:t>Earlier learned concept  Lower rate</a:t>
            </a:r>
          </a:p>
          <a:p>
            <a:pPr lvl="1"/>
            <a:r>
              <a:rPr lang="en-US" smtClean="0">
                <a:solidFill>
                  <a:schemeClr val="bg1">
                    <a:lumMod val="65000"/>
                  </a:schemeClr>
                </a:solidFill>
                <a:sym typeface="Wingdings" pitchFamily="2" charset="2"/>
              </a:rPr>
              <a:t>Age of Acquisition </a:t>
            </a:r>
            <a:r>
              <a:rPr lang="en-US" sz="1600" smtClean="0">
                <a:solidFill>
                  <a:schemeClr val="bg1">
                    <a:lumMod val="65000"/>
                  </a:schemeClr>
                </a:solidFill>
                <a:sym typeface="Wingdings" pitchFamily="2" charset="2"/>
              </a:rPr>
              <a:t>(Monaghan 2015)</a:t>
            </a:r>
            <a:endParaRPr lang="sv-SE" sz="1600" smtClean="0">
              <a:solidFill>
                <a:schemeClr val="bg1">
                  <a:lumMod val="65000"/>
                </a:schemeClr>
              </a:solidFill>
              <a:sym typeface="Wingdings" pitchFamily="2" charset="2"/>
            </a:endParaRPr>
          </a:p>
          <a:p>
            <a:r>
              <a:rPr lang="sv-SE" i="1" smtClean="0">
                <a:sym typeface="Wingdings" pitchFamily="2" charset="2"/>
              </a:rPr>
              <a:t>Higher emotional charge  Higher rate</a:t>
            </a:r>
          </a:p>
          <a:p>
            <a:pPr lvl="1"/>
            <a:r>
              <a:rPr lang="sv-SE" smtClean="0">
                <a:solidFill>
                  <a:schemeClr val="bg1">
                    <a:lumMod val="65000"/>
                  </a:schemeClr>
                </a:solidFill>
                <a:sym typeface="Wingdings" pitchFamily="2" charset="2"/>
              </a:rPr>
              <a:t>Arousal </a:t>
            </a:r>
            <a:r>
              <a:rPr lang="sv-SE" sz="1600" smtClean="0">
                <a:solidFill>
                  <a:schemeClr val="bg1">
                    <a:lumMod val="65000"/>
                  </a:schemeClr>
                </a:solidFill>
                <a:sym typeface="Wingdings" pitchFamily="2" charset="2"/>
              </a:rPr>
              <a:t>(Warriner et al 2013)</a:t>
            </a:r>
            <a:endParaRPr lang="sv-SE" sz="1600" dirty="0" smtClean="0">
              <a:solidFill>
                <a:schemeClr val="bg1">
                  <a:lumMod val="65000"/>
                </a:schemeClr>
              </a:solidFill>
              <a:sym typeface="Wingdings" pitchFamily="2" charset="2"/>
            </a:endParaRPr>
          </a:p>
        </p:txBody>
      </p:sp>
      <p:sp>
        <p:nvSpPr>
          <p:cNvPr id="4" name="Date Placeholder 3"/>
          <p:cNvSpPr>
            <a:spLocks noGrp="1"/>
          </p:cNvSpPr>
          <p:nvPr>
            <p:ph type="dt" sz="half" idx="10"/>
          </p:nvPr>
        </p:nvSpPr>
        <p:spPr/>
        <p:txBody>
          <a:bodyPr/>
          <a:lstStyle/>
          <a:p>
            <a:fld id="{A622C821-5C00-4371-88BA-3A9B3221BDF9}" type="datetime5">
              <a:rPr lang="en-GB" smtClean="0"/>
              <a:t>27-Jun-16</a:t>
            </a:fld>
            <a:endParaRPr lang="sv-SE"/>
          </a:p>
        </p:txBody>
      </p:sp>
      <p:sp>
        <p:nvSpPr>
          <p:cNvPr id="5" name="Footer Placeholder 4"/>
          <p:cNvSpPr>
            <a:spLocks noGrp="1"/>
          </p:cNvSpPr>
          <p:nvPr>
            <p:ph type="ftr" sz="quarter" idx="11"/>
          </p:nvPr>
        </p:nvSpPr>
        <p:spPr/>
        <p:txBody>
          <a:bodyPr/>
          <a:lstStyle/>
          <a:p>
            <a:r>
              <a:rPr lang="en-US" smtClean="0"/>
              <a:t>Susanne Vejdemo, Stockholm University</a:t>
            </a:r>
            <a:endParaRPr lang="sv-SE"/>
          </a:p>
        </p:txBody>
      </p:sp>
      <p:sp>
        <p:nvSpPr>
          <p:cNvPr id="6" name="Slide Number Placeholder 5"/>
          <p:cNvSpPr>
            <a:spLocks noGrp="1"/>
          </p:cNvSpPr>
          <p:nvPr>
            <p:ph type="sldNum" sz="quarter" idx="12"/>
          </p:nvPr>
        </p:nvSpPr>
        <p:spPr/>
        <p:txBody>
          <a:bodyPr/>
          <a:lstStyle/>
          <a:p>
            <a:fld id="{400B66ED-EE6C-4E7E-848D-94DB84BF3115}" type="slidenum">
              <a:rPr lang="sv-SE" smtClean="0"/>
              <a:pPr/>
              <a:t>21</a:t>
            </a:fld>
            <a:endParaRPr lang="sv-SE"/>
          </a:p>
        </p:txBody>
      </p:sp>
    </p:spTree>
    <p:extLst>
      <p:ext uri="{BB962C8B-B14F-4D97-AF65-F5344CB8AC3E}">
        <p14:creationId xmlns:p14="http://schemas.microsoft.com/office/powerpoint/2010/main" val="5551427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395536" y="1196752"/>
            <a:ext cx="7200800" cy="584775"/>
          </a:xfrm>
          <a:prstGeom prst="rect">
            <a:avLst/>
          </a:prstGeom>
          <a:noFill/>
        </p:spPr>
        <p:txBody>
          <a:bodyPr wrap="square" rtlCol="0">
            <a:spAutoFit/>
          </a:bodyPr>
          <a:lstStyle/>
          <a:p>
            <a:r>
              <a:rPr lang="sv-SE" sz="3200" dirty="0" err="1" smtClean="0"/>
              <a:t>How</a:t>
            </a:r>
            <a:r>
              <a:rPr lang="sv-SE" sz="3200" dirty="0" smtClean="0"/>
              <a:t> </a:t>
            </a:r>
            <a:r>
              <a:rPr lang="sv-SE" sz="3200" dirty="0" err="1" smtClean="0"/>
              <a:t>can</a:t>
            </a:r>
            <a:r>
              <a:rPr lang="sv-SE" sz="3200" dirty="0" smtClean="0"/>
              <a:t> </a:t>
            </a:r>
            <a:r>
              <a:rPr lang="sv-SE" sz="3200" dirty="0" err="1" smtClean="0"/>
              <a:t>this</a:t>
            </a:r>
            <a:r>
              <a:rPr lang="sv-SE" sz="3200" dirty="0" smtClean="0"/>
              <a:t> be </a:t>
            </a:r>
            <a:r>
              <a:rPr lang="sv-SE" sz="3200" dirty="0" err="1" smtClean="0"/>
              <a:t>measured</a:t>
            </a:r>
            <a:r>
              <a:rPr lang="sv-SE" sz="3200" dirty="0" smtClean="0"/>
              <a:t>?</a:t>
            </a:r>
            <a:endParaRPr lang="en-US" sz="3200" dirty="0"/>
          </a:p>
        </p:txBody>
      </p:sp>
      <p:sp>
        <p:nvSpPr>
          <p:cNvPr id="2" name="Rubrik 1"/>
          <p:cNvSpPr>
            <a:spLocks noGrp="1"/>
          </p:cNvSpPr>
          <p:nvPr>
            <p:ph type="title"/>
          </p:nvPr>
        </p:nvSpPr>
        <p:spPr/>
        <p:txBody>
          <a:bodyPr>
            <a:normAutofit/>
          </a:bodyPr>
          <a:lstStyle/>
          <a:p>
            <a:r>
              <a:rPr lang="sv-SE" dirty="0" smtClean="0"/>
              <a:t>Synonyms?</a:t>
            </a:r>
            <a:endParaRPr lang="en-US" dirty="0"/>
          </a:p>
        </p:txBody>
      </p:sp>
      <p:pic>
        <p:nvPicPr>
          <p:cNvPr id="4098" name="Picture 2" descr="http://image.bokus.com/images2/9789100578497_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27096">
            <a:off x="591038" y="2260075"/>
            <a:ext cx="2592288" cy="374585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ordbogen.com/img/products/large/ddob.png"/>
          <p:cNvPicPr>
            <a:picLocks noChangeAspect="1" noChangeArrowheads="1"/>
          </p:cNvPicPr>
          <p:nvPr/>
        </p:nvPicPr>
        <p:blipFill rotWithShape="1">
          <a:blip r:embed="rId3">
            <a:extLst>
              <a:ext uri="{28A0092B-C50C-407E-A947-70E740481C1C}">
                <a14:useLocalDpi xmlns:a14="http://schemas.microsoft.com/office/drawing/2010/main" val="0"/>
              </a:ext>
            </a:extLst>
          </a:blip>
          <a:srcRect l="36306" t="1802" r="19439" b="10531"/>
          <a:stretch/>
        </p:blipFill>
        <p:spPr bwMode="auto">
          <a:xfrm rot="489678">
            <a:off x="2981746" y="2565668"/>
            <a:ext cx="2479129" cy="313467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tatic.general-play.com/thumbs/3e6/58/gp1ac23ah1f5i0.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2960150"/>
            <a:ext cx="2654424" cy="2654424"/>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7864" y="1839090"/>
            <a:ext cx="5667375"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5856" y="5703143"/>
            <a:ext cx="526732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710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2"/>
                                        </p:tgtEl>
                                        <p:attrNameLst>
                                          <p:attrName>style.visibility</p:attrName>
                                        </p:attrNameLst>
                                      </p:cBhvr>
                                      <p:to>
                                        <p:strVal val="visible"/>
                                      </p:to>
                                    </p:set>
                                    <p:animEffect transition="in" filter="fade">
                                      <p:cBhvr>
                                        <p:cTn id="17" dur="500"/>
                                        <p:tgtEl>
                                          <p:spTgt spid="410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fade">
                                      <p:cBhvr>
                                        <p:cTn id="22" dur="500"/>
                                        <p:tgtEl>
                                          <p:spTgt spid="410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smtClean="0"/>
              <a:t>A new </a:t>
            </a:r>
            <a:r>
              <a:rPr lang="sv-SE" dirty="0" err="1" smtClean="0"/>
              <a:t>model</a:t>
            </a:r>
            <a:r>
              <a:rPr lang="sv-SE" dirty="0" smtClean="0"/>
              <a:t> </a:t>
            </a:r>
            <a:r>
              <a:rPr lang="sv-SE" smtClean="0"/>
              <a:t>– independent </a:t>
            </a:r>
            <a:r>
              <a:rPr lang="sv-SE" dirty="0" err="1"/>
              <a:t>variables</a:t>
            </a:r>
            <a:r>
              <a:rPr lang="sv-SE"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sv-SE" i="1" dirty="0" err="1" smtClean="0"/>
              <a:t>Higher</a:t>
            </a:r>
            <a:r>
              <a:rPr lang="sv-SE" i="1" dirty="0" smtClean="0"/>
              <a:t> entrenchment </a:t>
            </a:r>
            <a:r>
              <a:rPr lang="sv-SE" i="1" dirty="0" smtClean="0">
                <a:sym typeface="Wingdings" pitchFamily="2" charset="2"/>
              </a:rPr>
              <a:t> </a:t>
            </a:r>
            <a:r>
              <a:rPr lang="sv-SE" i="1" dirty="0" err="1" smtClean="0">
                <a:sym typeface="Wingdings" pitchFamily="2" charset="2"/>
              </a:rPr>
              <a:t>Lower</a:t>
            </a:r>
            <a:r>
              <a:rPr lang="sv-SE" i="1" dirty="0" smtClean="0">
                <a:sym typeface="Wingdings" pitchFamily="2" charset="2"/>
              </a:rPr>
              <a:t> rate</a:t>
            </a:r>
          </a:p>
          <a:p>
            <a:pPr lvl="1"/>
            <a:r>
              <a:rPr lang="sv-SE" err="1">
                <a:solidFill>
                  <a:schemeClr val="bg1">
                    <a:lumMod val="65000"/>
                  </a:schemeClr>
                </a:solidFill>
              </a:rPr>
              <a:t>Frequency</a:t>
            </a:r>
            <a:r>
              <a:rPr lang="sv-SE">
                <a:solidFill>
                  <a:schemeClr val="bg1">
                    <a:lumMod val="65000"/>
                  </a:schemeClr>
                </a:solidFill>
              </a:rPr>
              <a:t> </a:t>
            </a:r>
            <a:r>
              <a:rPr lang="sv-SE" sz="1600" smtClean="0">
                <a:solidFill>
                  <a:schemeClr val="bg1">
                    <a:lumMod val="65000"/>
                  </a:schemeClr>
                </a:solidFill>
              </a:rPr>
              <a:t>(BNC Lemma; Pagel et al.)</a:t>
            </a:r>
          </a:p>
          <a:p>
            <a:pPr lvl="1"/>
            <a:r>
              <a:rPr lang="sv-SE" smtClean="0">
                <a:solidFill>
                  <a:schemeClr val="bg1">
                    <a:lumMod val="65000"/>
                  </a:schemeClr>
                </a:solidFill>
              </a:rPr>
              <a:t>Collocational strength </a:t>
            </a:r>
            <a:r>
              <a:rPr lang="sv-SE" sz="1600" smtClean="0">
                <a:solidFill>
                  <a:schemeClr val="bg1">
                    <a:lumMod val="65000"/>
                  </a:schemeClr>
                </a:solidFill>
              </a:rPr>
              <a:t>(Mutual Information, BNC)</a:t>
            </a:r>
          </a:p>
          <a:p>
            <a:pPr lvl="1"/>
            <a:r>
              <a:rPr lang="sv-SE" smtClean="0">
                <a:solidFill>
                  <a:schemeClr val="bg1">
                    <a:lumMod val="65000"/>
                  </a:schemeClr>
                </a:solidFill>
              </a:rPr>
              <a:t>Senses </a:t>
            </a:r>
            <a:r>
              <a:rPr lang="sv-SE" sz="1600" smtClean="0">
                <a:solidFill>
                  <a:schemeClr val="bg1">
                    <a:lumMod val="65000"/>
                  </a:schemeClr>
                </a:solidFill>
              </a:rPr>
              <a:t>(Wordnet)</a:t>
            </a:r>
          </a:p>
          <a:p>
            <a:r>
              <a:rPr lang="sv-SE" i="1" smtClean="0"/>
              <a:t>Easier inferencing </a:t>
            </a:r>
            <a:r>
              <a:rPr lang="sv-SE" i="1" smtClean="0">
                <a:sym typeface="Wingdings" pitchFamily="2" charset="2"/>
              </a:rPr>
              <a:t> Higer rate</a:t>
            </a:r>
          </a:p>
          <a:p>
            <a:pPr lvl="1"/>
            <a:r>
              <a:rPr lang="sv-SE" smtClean="0">
                <a:solidFill>
                  <a:schemeClr val="bg1">
                    <a:lumMod val="65000"/>
                  </a:schemeClr>
                </a:solidFill>
                <a:sym typeface="Wingdings" pitchFamily="2" charset="2"/>
              </a:rPr>
              <a:t>Synonyms </a:t>
            </a:r>
            <a:r>
              <a:rPr lang="sv-SE" sz="1600" smtClean="0">
                <a:solidFill>
                  <a:schemeClr val="bg1">
                    <a:lumMod val="65000"/>
                  </a:schemeClr>
                </a:solidFill>
                <a:sym typeface="Wingdings" pitchFamily="2" charset="2"/>
              </a:rPr>
              <a:t>(Dictionaries)</a:t>
            </a:r>
          </a:p>
          <a:p>
            <a:r>
              <a:rPr lang="sv-SE" i="1" smtClean="0">
                <a:sym typeface="Wingdings" pitchFamily="2" charset="2"/>
              </a:rPr>
              <a:t>More abstract concept Higher rate</a:t>
            </a:r>
          </a:p>
          <a:p>
            <a:pPr lvl="1"/>
            <a:r>
              <a:rPr lang="sv-SE" smtClean="0">
                <a:sym typeface="Wingdings" pitchFamily="2" charset="2"/>
              </a:rPr>
              <a:t>Imageability/Concreteness </a:t>
            </a:r>
            <a:r>
              <a:rPr lang="sv-SE" sz="1600" smtClean="0">
                <a:sym typeface="Wingdings" pitchFamily="2" charset="2"/>
              </a:rPr>
              <a:t>(</a:t>
            </a:r>
            <a:r>
              <a:rPr lang="en-US" sz="1600" smtClean="0"/>
              <a:t>Cortese &amp; Fugett 2004)</a:t>
            </a:r>
          </a:p>
          <a:p>
            <a:pPr lvl="1"/>
            <a:r>
              <a:rPr lang="en-US" smtClean="0">
                <a:sym typeface="Wingdings" pitchFamily="2" charset="2"/>
              </a:rPr>
              <a:t>Word class </a:t>
            </a:r>
            <a:r>
              <a:rPr lang="en-US" sz="1600" smtClean="0">
                <a:sym typeface="Wingdings" pitchFamily="2" charset="2"/>
              </a:rPr>
              <a:t>(Pagel et al.)</a:t>
            </a:r>
          </a:p>
          <a:p>
            <a:r>
              <a:rPr lang="en-US" i="1" smtClean="0">
                <a:sym typeface="Wingdings" pitchFamily="2" charset="2"/>
              </a:rPr>
              <a:t>Earlier learned concept  Lower rate</a:t>
            </a:r>
          </a:p>
          <a:p>
            <a:pPr lvl="1"/>
            <a:r>
              <a:rPr lang="en-US" smtClean="0">
                <a:solidFill>
                  <a:schemeClr val="bg1">
                    <a:lumMod val="65000"/>
                  </a:schemeClr>
                </a:solidFill>
                <a:sym typeface="Wingdings" pitchFamily="2" charset="2"/>
              </a:rPr>
              <a:t>Age of Acquisition </a:t>
            </a:r>
            <a:r>
              <a:rPr lang="en-US" sz="1600" smtClean="0">
                <a:solidFill>
                  <a:schemeClr val="bg1">
                    <a:lumMod val="65000"/>
                  </a:schemeClr>
                </a:solidFill>
                <a:sym typeface="Wingdings" pitchFamily="2" charset="2"/>
              </a:rPr>
              <a:t>(Monaghan 2015)</a:t>
            </a:r>
            <a:endParaRPr lang="sv-SE" sz="1600" smtClean="0">
              <a:solidFill>
                <a:schemeClr val="bg1">
                  <a:lumMod val="65000"/>
                </a:schemeClr>
              </a:solidFill>
              <a:sym typeface="Wingdings" pitchFamily="2" charset="2"/>
            </a:endParaRPr>
          </a:p>
          <a:p>
            <a:r>
              <a:rPr lang="sv-SE" i="1" smtClean="0">
                <a:sym typeface="Wingdings" pitchFamily="2" charset="2"/>
              </a:rPr>
              <a:t>Higher emotional charge  Higher rate</a:t>
            </a:r>
          </a:p>
          <a:p>
            <a:pPr lvl="1"/>
            <a:r>
              <a:rPr lang="sv-SE" smtClean="0">
                <a:solidFill>
                  <a:schemeClr val="bg1">
                    <a:lumMod val="65000"/>
                  </a:schemeClr>
                </a:solidFill>
                <a:sym typeface="Wingdings" pitchFamily="2" charset="2"/>
              </a:rPr>
              <a:t>Arousal </a:t>
            </a:r>
            <a:r>
              <a:rPr lang="sv-SE" sz="1600" smtClean="0">
                <a:solidFill>
                  <a:schemeClr val="bg1">
                    <a:lumMod val="65000"/>
                  </a:schemeClr>
                </a:solidFill>
                <a:sym typeface="Wingdings" pitchFamily="2" charset="2"/>
              </a:rPr>
              <a:t>(Warriner et al 2013)</a:t>
            </a:r>
            <a:endParaRPr lang="sv-SE" sz="1600" dirty="0" smtClean="0">
              <a:solidFill>
                <a:schemeClr val="bg1">
                  <a:lumMod val="65000"/>
                </a:schemeClr>
              </a:solidFill>
              <a:sym typeface="Wingdings" pitchFamily="2" charset="2"/>
            </a:endParaRPr>
          </a:p>
        </p:txBody>
      </p:sp>
      <p:sp>
        <p:nvSpPr>
          <p:cNvPr id="4" name="Date Placeholder 3"/>
          <p:cNvSpPr>
            <a:spLocks noGrp="1"/>
          </p:cNvSpPr>
          <p:nvPr>
            <p:ph type="dt" sz="half" idx="10"/>
          </p:nvPr>
        </p:nvSpPr>
        <p:spPr/>
        <p:txBody>
          <a:bodyPr/>
          <a:lstStyle/>
          <a:p>
            <a:fld id="{A622C821-5C00-4371-88BA-3A9B3221BDF9}" type="datetime5">
              <a:rPr lang="en-GB" smtClean="0"/>
              <a:t>27-Jun-16</a:t>
            </a:fld>
            <a:endParaRPr lang="sv-SE"/>
          </a:p>
        </p:txBody>
      </p:sp>
      <p:sp>
        <p:nvSpPr>
          <p:cNvPr id="5" name="Footer Placeholder 4"/>
          <p:cNvSpPr>
            <a:spLocks noGrp="1"/>
          </p:cNvSpPr>
          <p:nvPr>
            <p:ph type="ftr" sz="quarter" idx="11"/>
          </p:nvPr>
        </p:nvSpPr>
        <p:spPr/>
        <p:txBody>
          <a:bodyPr/>
          <a:lstStyle/>
          <a:p>
            <a:r>
              <a:rPr lang="en-US" smtClean="0"/>
              <a:t>Susanne Vejdemo, Stockholm University</a:t>
            </a:r>
            <a:endParaRPr lang="sv-SE"/>
          </a:p>
        </p:txBody>
      </p:sp>
      <p:sp>
        <p:nvSpPr>
          <p:cNvPr id="6" name="Slide Number Placeholder 5"/>
          <p:cNvSpPr>
            <a:spLocks noGrp="1"/>
          </p:cNvSpPr>
          <p:nvPr>
            <p:ph type="sldNum" sz="quarter" idx="12"/>
          </p:nvPr>
        </p:nvSpPr>
        <p:spPr/>
        <p:txBody>
          <a:bodyPr/>
          <a:lstStyle/>
          <a:p>
            <a:fld id="{400B66ED-EE6C-4E7E-848D-94DB84BF3115}" type="slidenum">
              <a:rPr lang="sv-SE" smtClean="0"/>
              <a:pPr/>
              <a:t>23</a:t>
            </a:fld>
            <a:endParaRPr lang="sv-SE"/>
          </a:p>
        </p:txBody>
      </p:sp>
    </p:spTree>
    <p:extLst>
      <p:ext uri="{BB962C8B-B14F-4D97-AF65-F5344CB8AC3E}">
        <p14:creationId xmlns:p14="http://schemas.microsoft.com/office/powerpoint/2010/main" val="10791142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Imageability</a:t>
            </a:r>
            <a:endParaRPr lang="en-US" dirty="0"/>
          </a:p>
        </p:txBody>
      </p:sp>
      <p:sp>
        <p:nvSpPr>
          <p:cNvPr id="3" name="Content Placeholder 2"/>
          <p:cNvSpPr>
            <a:spLocks noGrp="1"/>
          </p:cNvSpPr>
          <p:nvPr>
            <p:ph idx="1"/>
          </p:nvPr>
        </p:nvSpPr>
        <p:spPr/>
        <p:txBody>
          <a:bodyPr/>
          <a:lstStyle/>
          <a:p>
            <a:pPr marL="0" indent="0">
              <a:buNone/>
            </a:pPr>
            <a:r>
              <a:rPr lang="en-US" smtClean="0"/>
              <a:t>“On a scale from 1 to 7 how easy is it to picture the meaning of the following word in your mind?”</a:t>
            </a:r>
            <a:endParaRPr lang="en-US" dirty="0"/>
          </a:p>
        </p:txBody>
      </p:sp>
      <p:sp>
        <p:nvSpPr>
          <p:cNvPr id="4" name="Date Placeholder 3"/>
          <p:cNvSpPr>
            <a:spLocks noGrp="1"/>
          </p:cNvSpPr>
          <p:nvPr>
            <p:ph type="dt" sz="half" idx="10"/>
          </p:nvPr>
        </p:nvSpPr>
        <p:spPr/>
        <p:txBody>
          <a:bodyPr/>
          <a:lstStyle/>
          <a:p>
            <a:fld id="{A622C821-5C00-4371-88BA-3A9B3221BDF9}" type="datetime5">
              <a:rPr lang="en-GB" smtClean="0"/>
              <a:t>27-Jun-16</a:t>
            </a:fld>
            <a:endParaRPr lang="sv-SE"/>
          </a:p>
        </p:txBody>
      </p:sp>
      <p:sp>
        <p:nvSpPr>
          <p:cNvPr id="5" name="Footer Placeholder 4"/>
          <p:cNvSpPr>
            <a:spLocks noGrp="1"/>
          </p:cNvSpPr>
          <p:nvPr>
            <p:ph type="ftr" sz="quarter" idx="11"/>
          </p:nvPr>
        </p:nvSpPr>
        <p:spPr/>
        <p:txBody>
          <a:bodyPr/>
          <a:lstStyle/>
          <a:p>
            <a:r>
              <a:rPr lang="en-US" smtClean="0"/>
              <a:t>Susanne Vejdemo, Stockholm University</a:t>
            </a:r>
            <a:endParaRPr lang="sv-SE"/>
          </a:p>
        </p:txBody>
      </p:sp>
      <p:sp>
        <p:nvSpPr>
          <p:cNvPr id="6" name="Slide Number Placeholder 5"/>
          <p:cNvSpPr>
            <a:spLocks noGrp="1"/>
          </p:cNvSpPr>
          <p:nvPr>
            <p:ph type="sldNum" sz="quarter" idx="12"/>
          </p:nvPr>
        </p:nvSpPr>
        <p:spPr/>
        <p:txBody>
          <a:bodyPr/>
          <a:lstStyle/>
          <a:p>
            <a:fld id="{400B66ED-EE6C-4E7E-848D-94DB84BF3115}" type="slidenum">
              <a:rPr lang="sv-SE" smtClean="0"/>
              <a:pPr/>
              <a:t>24</a:t>
            </a:fld>
            <a:endParaRPr lang="sv-SE"/>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14" y="2564904"/>
            <a:ext cx="9096375"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75835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smtClean="0"/>
              <a:t>A new </a:t>
            </a:r>
            <a:r>
              <a:rPr lang="sv-SE" dirty="0" err="1" smtClean="0"/>
              <a:t>model</a:t>
            </a:r>
            <a:r>
              <a:rPr lang="sv-SE" dirty="0" smtClean="0"/>
              <a:t> </a:t>
            </a:r>
            <a:r>
              <a:rPr lang="sv-SE" smtClean="0"/>
              <a:t>– independent </a:t>
            </a:r>
            <a:r>
              <a:rPr lang="sv-SE" dirty="0" err="1"/>
              <a:t>variables</a:t>
            </a:r>
            <a:r>
              <a:rPr lang="sv-SE"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sv-SE" i="1" dirty="0" err="1" smtClean="0"/>
              <a:t>Higher</a:t>
            </a:r>
            <a:r>
              <a:rPr lang="sv-SE" i="1" dirty="0" smtClean="0"/>
              <a:t> entrenchment </a:t>
            </a:r>
            <a:r>
              <a:rPr lang="sv-SE" i="1" dirty="0" smtClean="0">
                <a:sym typeface="Wingdings" pitchFamily="2" charset="2"/>
              </a:rPr>
              <a:t> </a:t>
            </a:r>
            <a:r>
              <a:rPr lang="sv-SE" i="1" dirty="0" err="1" smtClean="0">
                <a:sym typeface="Wingdings" pitchFamily="2" charset="2"/>
              </a:rPr>
              <a:t>Lower</a:t>
            </a:r>
            <a:r>
              <a:rPr lang="sv-SE" i="1" dirty="0" smtClean="0">
                <a:sym typeface="Wingdings" pitchFamily="2" charset="2"/>
              </a:rPr>
              <a:t> rate</a:t>
            </a:r>
          </a:p>
          <a:p>
            <a:pPr lvl="1"/>
            <a:r>
              <a:rPr lang="sv-SE" err="1">
                <a:solidFill>
                  <a:schemeClr val="bg1">
                    <a:lumMod val="65000"/>
                  </a:schemeClr>
                </a:solidFill>
              </a:rPr>
              <a:t>Frequency</a:t>
            </a:r>
            <a:r>
              <a:rPr lang="sv-SE">
                <a:solidFill>
                  <a:schemeClr val="bg1">
                    <a:lumMod val="65000"/>
                  </a:schemeClr>
                </a:solidFill>
              </a:rPr>
              <a:t> </a:t>
            </a:r>
            <a:r>
              <a:rPr lang="sv-SE" sz="1600" smtClean="0">
                <a:solidFill>
                  <a:schemeClr val="bg1">
                    <a:lumMod val="65000"/>
                  </a:schemeClr>
                </a:solidFill>
              </a:rPr>
              <a:t>(BNC Lemma; Pagel et al.)</a:t>
            </a:r>
          </a:p>
          <a:p>
            <a:pPr lvl="1"/>
            <a:r>
              <a:rPr lang="sv-SE" smtClean="0">
                <a:solidFill>
                  <a:schemeClr val="bg1">
                    <a:lumMod val="65000"/>
                  </a:schemeClr>
                </a:solidFill>
              </a:rPr>
              <a:t>Collocational strength </a:t>
            </a:r>
            <a:r>
              <a:rPr lang="sv-SE" sz="1600" smtClean="0">
                <a:solidFill>
                  <a:schemeClr val="bg1">
                    <a:lumMod val="65000"/>
                  </a:schemeClr>
                </a:solidFill>
              </a:rPr>
              <a:t>(Mutual Information, BNC)</a:t>
            </a:r>
          </a:p>
          <a:p>
            <a:pPr lvl="1"/>
            <a:r>
              <a:rPr lang="sv-SE" smtClean="0">
                <a:solidFill>
                  <a:schemeClr val="bg1">
                    <a:lumMod val="65000"/>
                  </a:schemeClr>
                </a:solidFill>
              </a:rPr>
              <a:t>Senses </a:t>
            </a:r>
            <a:r>
              <a:rPr lang="sv-SE" sz="1600" smtClean="0">
                <a:solidFill>
                  <a:schemeClr val="bg1">
                    <a:lumMod val="65000"/>
                  </a:schemeClr>
                </a:solidFill>
              </a:rPr>
              <a:t>(Wordnet)</a:t>
            </a:r>
          </a:p>
          <a:p>
            <a:r>
              <a:rPr lang="sv-SE" i="1" smtClean="0"/>
              <a:t>Easier inferencing </a:t>
            </a:r>
            <a:r>
              <a:rPr lang="sv-SE" i="1" smtClean="0">
                <a:sym typeface="Wingdings" pitchFamily="2" charset="2"/>
              </a:rPr>
              <a:t> Higer rate</a:t>
            </a:r>
          </a:p>
          <a:p>
            <a:pPr lvl="1"/>
            <a:r>
              <a:rPr lang="sv-SE" smtClean="0">
                <a:solidFill>
                  <a:schemeClr val="bg1">
                    <a:lumMod val="65000"/>
                  </a:schemeClr>
                </a:solidFill>
                <a:sym typeface="Wingdings" pitchFamily="2" charset="2"/>
              </a:rPr>
              <a:t>Synonyms </a:t>
            </a:r>
            <a:r>
              <a:rPr lang="sv-SE" sz="1600" smtClean="0">
                <a:solidFill>
                  <a:schemeClr val="bg1">
                    <a:lumMod val="65000"/>
                  </a:schemeClr>
                </a:solidFill>
                <a:sym typeface="Wingdings" pitchFamily="2" charset="2"/>
              </a:rPr>
              <a:t>(Dictionaries)</a:t>
            </a:r>
          </a:p>
          <a:p>
            <a:r>
              <a:rPr lang="sv-SE" i="1" smtClean="0">
                <a:sym typeface="Wingdings" pitchFamily="2" charset="2"/>
              </a:rPr>
              <a:t>More abstract concept Higher rate</a:t>
            </a:r>
          </a:p>
          <a:p>
            <a:pPr lvl="1"/>
            <a:r>
              <a:rPr lang="sv-SE" smtClean="0">
                <a:solidFill>
                  <a:schemeClr val="bg1">
                    <a:lumMod val="65000"/>
                  </a:schemeClr>
                </a:solidFill>
                <a:sym typeface="Wingdings" pitchFamily="2" charset="2"/>
              </a:rPr>
              <a:t>Imageability/Concreteness </a:t>
            </a:r>
            <a:r>
              <a:rPr lang="sv-SE" sz="1600" smtClean="0">
                <a:solidFill>
                  <a:schemeClr val="bg1">
                    <a:lumMod val="65000"/>
                  </a:schemeClr>
                </a:solidFill>
                <a:sym typeface="Wingdings" pitchFamily="2" charset="2"/>
              </a:rPr>
              <a:t>(</a:t>
            </a:r>
            <a:r>
              <a:rPr lang="en-US" sz="1600" smtClean="0">
                <a:solidFill>
                  <a:schemeClr val="bg1">
                    <a:lumMod val="65000"/>
                  </a:schemeClr>
                </a:solidFill>
              </a:rPr>
              <a:t>Cortese &amp; Fugett 2004)</a:t>
            </a:r>
          </a:p>
          <a:p>
            <a:pPr lvl="1"/>
            <a:r>
              <a:rPr lang="en-US" smtClean="0">
                <a:solidFill>
                  <a:schemeClr val="bg1">
                    <a:lumMod val="65000"/>
                  </a:schemeClr>
                </a:solidFill>
                <a:sym typeface="Wingdings" pitchFamily="2" charset="2"/>
              </a:rPr>
              <a:t>Word class </a:t>
            </a:r>
            <a:r>
              <a:rPr lang="en-US" sz="1600" smtClean="0">
                <a:solidFill>
                  <a:schemeClr val="bg1">
                    <a:lumMod val="65000"/>
                  </a:schemeClr>
                </a:solidFill>
                <a:sym typeface="Wingdings" pitchFamily="2" charset="2"/>
              </a:rPr>
              <a:t>(Pagel et al.)</a:t>
            </a:r>
          </a:p>
          <a:p>
            <a:r>
              <a:rPr lang="en-US" i="1" smtClean="0">
                <a:sym typeface="Wingdings" pitchFamily="2" charset="2"/>
              </a:rPr>
              <a:t>Earlier learned concept  Lower rate</a:t>
            </a:r>
          </a:p>
          <a:p>
            <a:pPr lvl="1"/>
            <a:r>
              <a:rPr lang="en-US" smtClean="0">
                <a:sym typeface="Wingdings" pitchFamily="2" charset="2"/>
              </a:rPr>
              <a:t>Age of Acquisition </a:t>
            </a:r>
            <a:r>
              <a:rPr lang="en-US" sz="1600" smtClean="0">
                <a:sym typeface="Wingdings" pitchFamily="2" charset="2"/>
              </a:rPr>
              <a:t>(Monaghan 2015)</a:t>
            </a:r>
            <a:endParaRPr lang="sv-SE" sz="1600" smtClean="0">
              <a:sym typeface="Wingdings" pitchFamily="2" charset="2"/>
            </a:endParaRPr>
          </a:p>
          <a:p>
            <a:r>
              <a:rPr lang="sv-SE" i="1" smtClean="0">
                <a:sym typeface="Wingdings" pitchFamily="2" charset="2"/>
              </a:rPr>
              <a:t>Higher emotional charge  Higher rate</a:t>
            </a:r>
          </a:p>
          <a:p>
            <a:pPr lvl="1"/>
            <a:r>
              <a:rPr lang="sv-SE" smtClean="0">
                <a:solidFill>
                  <a:schemeClr val="bg1">
                    <a:lumMod val="65000"/>
                  </a:schemeClr>
                </a:solidFill>
                <a:sym typeface="Wingdings" pitchFamily="2" charset="2"/>
              </a:rPr>
              <a:t>Arousal </a:t>
            </a:r>
            <a:r>
              <a:rPr lang="sv-SE" sz="1600" smtClean="0">
                <a:solidFill>
                  <a:schemeClr val="bg1">
                    <a:lumMod val="65000"/>
                  </a:schemeClr>
                </a:solidFill>
                <a:sym typeface="Wingdings" pitchFamily="2" charset="2"/>
              </a:rPr>
              <a:t>(Warriner et al 2013)</a:t>
            </a:r>
            <a:endParaRPr lang="sv-SE" sz="1600" dirty="0" smtClean="0">
              <a:solidFill>
                <a:schemeClr val="bg1">
                  <a:lumMod val="65000"/>
                </a:schemeClr>
              </a:solidFill>
              <a:sym typeface="Wingdings" pitchFamily="2" charset="2"/>
            </a:endParaRPr>
          </a:p>
        </p:txBody>
      </p:sp>
      <p:sp>
        <p:nvSpPr>
          <p:cNvPr id="4" name="Date Placeholder 3"/>
          <p:cNvSpPr>
            <a:spLocks noGrp="1"/>
          </p:cNvSpPr>
          <p:nvPr>
            <p:ph type="dt" sz="half" idx="10"/>
          </p:nvPr>
        </p:nvSpPr>
        <p:spPr/>
        <p:txBody>
          <a:bodyPr/>
          <a:lstStyle/>
          <a:p>
            <a:fld id="{A622C821-5C00-4371-88BA-3A9B3221BDF9}" type="datetime5">
              <a:rPr lang="en-GB" smtClean="0"/>
              <a:t>27-Jun-16</a:t>
            </a:fld>
            <a:endParaRPr lang="sv-SE"/>
          </a:p>
        </p:txBody>
      </p:sp>
      <p:sp>
        <p:nvSpPr>
          <p:cNvPr id="5" name="Footer Placeholder 4"/>
          <p:cNvSpPr>
            <a:spLocks noGrp="1"/>
          </p:cNvSpPr>
          <p:nvPr>
            <p:ph type="ftr" sz="quarter" idx="11"/>
          </p:nvPr>
        </p:nvSpPr>
        <p:spPr/>
        <p:txBody>
          <a:bodyPr/>
          <a:lstStyle/>
          <a:p>
            <a:r>
              <a:rPr lang="en-US" smtClean="0"/>
              <a:t>Susanne Vejdemo, Stockholm University</a:t>
            </a:r>
            <a:endParaRPr lang="sv-SE"/>
          </a:p>
        </p:txBody>
      </p:sp>
      <p:sp>
        <p:nvSpPr>
          <p:cNvPr id="6" name="Slide Number Placeholder 5"/>
          <p:cNvSpPr>
            <a:spLocks noGrp="1"/>
          </p:cNvSpPr>
          <p:nvPr>
            <p:ph type="sldNum" sz="quarter" idx="12"/>
          </p:nvPr>
        </p:nvSpPr>
        <p:spPr/>
        <p:txBody>
          <a:bodyPr/>
          <a:lstStyle/>
          <a:p>
            <a:fld id="{400B66ED-EE6C-4E7E-848D-94DB84BF3115}" type="slidenum">
              <a:rPr lang="sv-SE" smtClean="0"/>
              <a:pPr/>
              <a:t>25</a:t>
            </a:fld>
            <a:endParaRPr lang="sv-SE"/>
          </a:p>
        </p:txBody>
      </p:sp>
    </p:spTree>
    <p:extLst>
      <p:ext uri="{BB962C8B-B14F-4D97-AF65-F5344CB8AC3E}">
        <p14:creationId xmlns:p14="http://schemas.microsoft.com/office/powerpoint/2010/main" val="17228911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 of Acquisition</a:t>
            </a:r>
            <a:endParaRPr lang="sv-SE"/>
          </a:p>
        </p:txBody>
      </p:sp>
      <p:sp>
        <p:nvSpPr>
          <p:cNvPr id="3" name="Content Placeholder 2"/>
          <p:cNvSpPr>
            <a:spLocks noGrp="1"/>
          </p:cNvSpPr>
          <p:nvPr>
            <p:ph idx="1"/>
          </p:nvPr>
        </p:nvSpPr>
        <p:spPr/>
        <p:txBody>
          <a:bodyPr/>
          <a:lstStyle/>
          <a:p>
            <a:r>
              <a:rPr lang="en-US" smtClean="0"/>
              <a:t>Earlier learnt words are the last to be forgotten by old people.</a:t>
            </a:r>
          </a:p>
          <a:p>
            <a:r>
              <a:rPr lang="en-US" smtClean="0"/>
              <a:t>Earlier learnt words might be deeper entrenched.</a:t>
            </a:r>
          </a:p>
          <a:p>
            <a:r>
              <a:rPr lang="en-US" smtClean="0"/>
              <a:t>Data from Monaghan (2015), who found a significant effect on the rate of lexical replacement.</a:t>
            </a:r>
            <a:endParaRPr lang="sv-SE"/>
          </a:p>
        </p:txBody>
      </p:sp>
      <p:sp>
        <p:nvSpPr>
          <p:cNvPr id="4" name="Date Placeholder 3"/>
          <p:cNvSpPr>
            <a:spLocks noGrp="1"/>
          </p:cNvSpPr>
          <p:nvPr>
            <p:ph type="dt" sz="half" idx="10"/>
          </p:nvPr>
        </p:nvSpPr>
        <p:spPr/>
        <p:txBody>
          <a:bodyPr/>
          <a:lstStyle/>
          <a:p>
            <a:fld id="{A622C821-5C00-4371-88BA-3A9B3221BDF9}" type="datetime5">
              <a:rPr lang="en-GB" smtClean="0"/>
              <a:t>27-Jun-16</a:t>
            </a:fld>
            <a:endParaRPr lang="sv-SE"/>
          </a:p>
        </p:txBody>
      </p:sp>
      <p:sp>
        <p:nvSpPr>
          <p:cNvPr id="5" name="Footer Placeholder 4"/>
          <p:cNvSpPr>
            <a:spLocks noGrp="1"/>
          </p:cNvSpPr>
          <p:nvPr>
            <p:ph type="ftr" sz="quarter" idx="11"/>
          </p:nvPr>
        </p:nvSpPr>
        <p:spPr/>
        <p:txBody>
          <a:bodyPr/>
          <a:lstStyle/>
          <a:p>
            <a:r>
              <a:rPr lang="en-US" smtClean="0"/>
              <a:t>Susanne Vejdemo, Stockholm University</a:t>
            </a:r>
            <a:endParaRPr lang="sv-SE"/>
          </a:p>
        </p:txBody>
      </p:sp>
      <p:sp>
        <p:nvSpPr>
          <p:cNvPr id="6" name="Slide Number Placeholder 5"/>
          <p:cNvSpPr>
            <a:spLocks noGrp="1"/>
          </p:cNvSpPr>
          <p:nvPr>
            <p:ph type="sldNum" sz="quarter" idx="12"/>
          </p:nvPr>
        </p:nvSpPr>
        <p:spPr/>
        <p:txBody>
          <a:bodyPr/>
          <a:lstStyle/>
          <a:p>
            <a:fld id="{400B66ED-EE6C-4E7E-848D-94DB84BF3115}" type="slidenum">
              <a:rPr lang="sv-SE" smtClean="0"/>
              <a:pPr/>
              <a:t>26</a:t>
            </a:fld>
            <a:endParaRPr lang="sv-SE"/>
          </a:p>
        </p:txBody>
      </p:sp>
    </p:spTree>
    <p:extLst>
      <p:ext uri="{BB962C8B-B14F-4D97-AF65-F5344CB8AC3E}">
        <p14:creationId xmlns:p14="http://schemas.microsoft.com/office/powerpoint/2010/main" val="8962880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smtClean="0"/>
              <a:t>A new </a:t>
            </a:r>
            <a:r>
              <a:rPr lang="sv-SE" dirty="0" err="1" smtClean="0"/>
              <a:t>model</a:t>
            </a:r>
            <a:r>
              <a:rPr lang="sv-SE" dirty="0" smtClean="0"/>
              <a:t> </a:t>
            </a:r>
            <a:r>
              <a:rPr lang="sv-SE" smtClean="0"/>
              <a:t>– independent </a:t>
            </a:r>
            <a:r>
              <a:rPr lang="sv-SE" dirty="0" err="1"/>
              <a:t>variables</a:t>
            </a:r>
            <a:r>
              <a:rPr lang="sv-SE" dirty="0" smtClean="0"/>
              <a:t>:</a:t>
            </a:r>
            <a:endParaRPr lang="en-US" dirty="0"/>
          </a:p>
        </p:txBody>
      </p:sp>
      <p:sp>
        <p:nvSpPr>
          <p:cNvPr id="3" name="Content Placeholder 2"/>
          <p:cNvSpPr>
            <a:spLocks noGrp="1"/>
          </p:cNvSpPr>
          <p:nvPr>
            <p:ph idx="1"/>
          </p:nvPr>
        </p:nvSpPr>
        <p:spPr/>
        <p:txBody>
          <a:bodyPr>
            <a:normAutofit fontScale="85000" lnSpcReduction="20000"/>
          </a:bodyPr>
          <a:lstStyle/>
          <a:p>
            <a:r>
              <a:rPr lang="sv-SE" i="1" dirty="0" err="1" smtClean="0"/>
              <a:t>Higher</a:t>
            </a:r>
            <a:r>
              <a:rPr lang="sv-SE" i="1" dirty="0" smtClean="0"/>
              <a:t> entrenchment </a:t>
            </a:r>
            <a:r>
              <a:rPr lang="sv-SE" i="1" dirty="0" smtClean="0">
                <a:sym typeface="Wingdings" pitchFamily="2" charset="2"/>
              </a:rPr>
              <a:t> </a:t>
            </a:r>
            <a:r>
              <a:rPr lang="sv-SE" i="1" dirty="0" err="1" smtClean="0">
                <a:sym typeface="Wingdings" pitchFamily="2" charset="2"/>
              </a:rPr>
              <a:t>Lower</a:t>
            </a:r>
            <a:r>
              <a:rPr lang="sv-SE" i="1" dirty="0" smtClean="0">
                <a:sym typeface="Wingdings" pitchFamily="2" charset="2"/>
              </a:rPr>
              <a:t> rate</a:t>
            </a:r>
          </a:p>
          <a:p>
            <a:pPr lvl="1"/>
            <a:r>
              <a:rPr lang="sv-SE" err="1">
                <a:solidFill>
                  <a:schemeClr val="bg1">
                    <a:lumMod val="65000"/>
                  </a:schemeClr>
                </a:solidFill>
              </a:rPr>
              <a:t>Frequency</a:t>
            </a:r>
            <a:r>
              <a:rPr lang="sv-SE">
                <a:solidFill>
                  <a:schemeClr val="bg1">
                    <a:lumMod val="65000"/>
                  </a:schemeClr>
                </a:solidFill>
              </a:rPr>
              <a:t> </a:t>
            </a:r>
            <a:r>
              <a:rPr lang="sv-SE" sz="1600" smtClean="0">
                <a:solidFill>
                  <a:schemeClr val="bg1">
                    <a:lumMod val="65000"/>
                  </a:schemeClr>
                </a:solidFill>
              </a:rPr>
              <a:t>(BNC Lemma; Pagel et al.)</a:t>
            </a:r>
          </a:p>
          <a:p>
            <a:pPr lvl="1"/>
            <a:r>
              <a:rPr lang="sv-SE" smtClean="0">
                <a:solidFill>
                  <a:schemeClr val="bg1">
                    <a:lumMod val="65000"/>
                  </a:schemeClr>
                </a:solidFill>
              </a:rPr>
              <a:t>Collocational strength </a:t>
            </a:r>
            <a:r>
              <a:rPr lang="sv-SE" sz="1600" smtClean="0">
                <a:solidFill>
                  <a:schemeClr val="bg1">
                    <a:lumMod val="65000"/>
                  </a:schemeClr>
                </a:solidFill>
              </a:rPr>
              <a:t>(Mutual Information, BNC)</a:t>
            </a:r>
          </a:p>
          <a:p>
            <a:pPr lvl="1"/>
            <a:r>
              <a:rPr lang="sv-SE" smtClean="0">
                <a:solidFill>
                  <a:schemeClr val="bg1">
                    <a:lumMod val="65000"/>
                  </a:schemeClr>
                </a:solidFill>
              </a:rPr>
              <a:t>Senses </a:t>
            </a:r>
            <a:r>
              <a:rPr lang="sv-SE" sz="1600" smtClean="0">
                <a:solidFill>
                  <a:schemeClr val="bg1">
                    <a:lumMod val="65000"/>
                  </a:schemeClr>
                </a:solidFill>
              </a:rPr>
              <a:t>(Wordnet)</a:t>
            </a:r>
          </a:p>
          <a:p>
            <a:r>
              <a:rPr lang="sv-SE" i="1" smtClean="0"/>
              <a:t>Easier inferencing </a:t>
            </a:r>
            <a:r>
              <a:rPr lang="sv-SE" i="1" smtClean="0">
                <a:sym typeface="Wingdings" pitchFamily="2" charset="2"/>
              </a:rPr>
              <a:t> Higer rate</a:t>
            </a:r>
          </a:p>
          <a:p>
            <a:pPr lvl="1"/>
            <a:r>
              <a:rPr lang="sv-SE" smtClean="0">
                <a:solidFill>
                  <a:schemeClr val="bg1">
                    <a:lumMod val="65000"/>
                  </a:schemeClr>
                </a:solidFill>
                <a:sym typeface="Wingdings" pitchFamily="2" charset="2"/>
              </a:rPr>
              <a:t>Synonyms </a:t>
            </a:r>
            <a:r>
              <a:rPr lang="sv-SE" sz="1600" smtClean="0">
                <a:solidFill>
                  <a:schemeClr val="bg1">
                    <a:lumMod val="65000"/>
                  </a:schemeClr>
                </a:solidFill>
                <a:sym typeface="Wingdings" pitchFamily="2" charset="2"/>
              </a:rPr>
              <a:t>(Dictionaries)</a:t>
            </a:r>
          </a:p>
          <a:p>
            <a:r>
              <a:rPr lang="sv-SE" i="1" smtClean="0">
                <a:sym typeface="Wingdings" pitchFamily="2" charset="2"/>
              </a:rPr>
              <a:t>More abstract concept Higher rate</a:t>
            </a:r>
          </a:p>
          <a:p>
            <a:pPr lvl="1"/>
            <a:r>
              <a:rPr lang="sv-SE" smtClean="0">
                <a:solidFill>
                  <a:schemeClr val="bg1">
                    <a:lumMod val="65000"/>
                  </a:schemeClr>
                </a:solidFill>
                <a:sym typeface="Wingdings" pitchFamily="2" charset="2"/>
              </a:rPr>
              <a:t>Imageability/Concreteness </a:t>
            </a:r>
            <a:r>
              <a:rPr lang="sv-SE" sz="1600" smtClean="0">
                <a:solidFill>
                  <a:schemeClr val="bg1">
                    <a:lumMod val="65000"/>
                  </a:schemeClr>
                </a:solidFill>
                <a:sym typeface="Wingdings" pitchFamily="2" charset="2"/>
              </a:rPr>
              <a:t>(</a:t>
            </a:r>
            <a:r>
              <a:rPr lang="en-US" sz="1600" smtClean="0">
                <a:solidFill>
                  <a:schemeClr val="bg1">
                    <a:lumMod val="65000"/>
                  </a:schemeClr>
                </a:solidFill>
              </a:rPr>
              <a:t>Cortese &amp; Fugett 2004)</a:t>
            </a:r>
          </a:p>
          <a:p>
            <a:pPr lvl="1"/>
            <a:r>
              <a:rPr lang="en-US" smtClean="0">
                <a:solidFill>
                  <a:schemeClr val="bg1">
                    <a:lumMod val="65000"/>
                  </a:schemeClr>
                </a:solidFill>
                <a:sym typeface="Wingdings" pitchFamily="2" charset="2"/>
              </a:rPr>
              <a:t>Word class </a:t>
            </a:r>
            <a:r>
              <a:rPr lang="en-US" sz="1600" smtClean="0">
                <a:solidFill>
                  <a:schemeClr val="bg1">
                    <a:lumMod val="65000"/>
                  </a:schemeClr>
                </a:solidFill>
                <a:sym typeface="Wingdings" pitchFamily="2" charset="2"/>
              </a:rPr>
              <a:t>(Pagel et al.)</a:t>
            </a:r>
          </a:p>
          <a:p>
            <a:r>
              <a:rPr lang="en-US" i="1" smtClean="0">
                <a:sym typeface="Wingdings" pitchFamily="2" charset="2"/>
              </a:rPr>
              <a:t>Earlier learned concept  Lower rate</a:t>
            </a:r>
          </a:p>
          <a:p>
            <a:pPr lvl="1"/>
            <a:r>
              <a:rPr lang="en-US" smtClean="0">
                <a:solidFill>
                  <a:schemeClr val="bg1">
                    <a:lumMod val="65000"/>
                  </a:schemeClr>
                </a:solidFill>
                <a:sym typeface="Wingdings" pitchFamily="2" charset="2"/>
              </a:rPr>
              <a:t>Age of Acquisition </a:t>
            </a:r>
            <a:r>
              <a:rPr lang="en-US" sz="1600" smtClean="0">
                <a:solidFill>
                  <a:schemeClr val="bg1">
                    <a:lumMod val="65000"/>
                  </a:schemeClr>
                </a:solidFill>
                <a:sym typeface="Wingdings" pitchFamily="2" charset="2"/>
              </a:rPr>
              <a:t>(Monaghan 2015)</a:t>
            </a:r>
            <a:endParaRPr lang="sv-SE" sz="1600" smtClean="0">
              <a:solidFill>
                <a:schemeClr val="bg1">
                  <a:lumMod val="65000"/>
                </a:schemeClr>
              </a:solidFill>
              <a:sym typeface="Wingdings" pitchFamily="2" charset="2"/>
            </a:endParaRPr>
          </a:p>
          <a:p>
            <a:r>
              <a:rPr lang="sv-SE" i="1" smtClean="0">
                <a:sym typeface="Wingdings" pitchFamily="2" charset="2"/>
              </a:rPr>
              <a:t>Higher emotional charge  Higher rate</a:t>
            </a:r>
          </a:p>
          <a:p>
            <a:pPr lvl="1"/>
            <a:r>
              <a:rPr lang="sv-SE" smtClean="0">
                <a:sym typeface="Wingdings" pitchFamily="2" charset="2"/>
              </a:rPr>
              <a:t>Arousal </a:t>
            </a:r>
            <a:r>
              <a:rPr lang="sv-SE" sz="1600" smtClean="0">
                <a:sym typeface="Wingdings" pitchFamily="2" charset="2"/>
              </a:rPr>
              <a:t>(Warriner et al 2013)</a:t>
            </a:r>
            <a:endParaRPr lang="sv-SE" sz="1600" dirty="0" smtClean="0">
              <a:sym typeface="Wingdings" pitchFamily="2" charset="2"/>
            </a:endParaRPr>
          </a:p>
        </p:txBody>
      </p:sp>
      <p:sp>
        <p:nvSpPr>
          <p:cNvPr id="4" name="Date Placeholder 3"/>
          <p:cNvSpPr>
            <a:spLocks noGrp="1"/>
          </p:cNvSpPr>
          <p:nvPr>
            <p:ph type="dt" sz="half" idx="10"/>
          </p:nvPr>
        </p:nvSpPr>
        <p:spPr/>
        <p:txBody>
          <a:bodyPr/>
          <a:lstStyle/>
          <a:p>
            <a:fld id="{A622C821-5C00-4371-88BA-3A9B3221BDF9}" type="datetime5">
              <a:rPr lang="en-GB" smtClean="0"/>
              <a:t>27-Jun-16</a:t>
            </a:fld>
            <a:endParaRPr lang="sv-SE"/>
          </a:p>
        </p:txBody>
      </p:sp>
      <p:sp>
        <p:nvSpPr>
          <p:cNvPr id="5" name="Footer Placeholder 4"/>
          <p:cNvSpPr>
            <a:spLocks noGrp="1"/>
          </p:cNvSpPr>
          <p:nvPr>
            <p:ph type="ftr" sz="quarter" idx="11"/>
          </p:nvPr>
        </p:nvSpPr>
        <p:spPr/>
        <p:txBody>
          <a:bodyPr/>
          <a:lstStyle/>
          <a:p>
            <a:r>
              <a:rPr lang="en-US" smtClean="0"/>
              <a:t>Susanne Vejdemo, Stockholm University</a:t>
            </a:r>
            <a:endParaRPr lang="sv-SE"/>
          </a:p>
        </p:txBody>
      </p:sp>
      <p:sp>
        <p:nvSpPr>
          <p:cNvPr id="6" name="Slide Number Placeholder 5"/>
          <p:cNvSpPr>
            <a:spLocks noGrp="1"/>
          </p:cNvSpPr>
          <p:nvPr>
            <p:ph type="sldNum" sz="quarter" idx="12"/>
          </p:nvPr>
        </p:nvSpPr>
        <p:spPr/>
        <p:txBody>
          <a:bodyPr/>
          <a:lstStyle/>
          <a:p>
            <a:fld id="{400B66ED-EE6C-4E7E-848D-94DB84BF3115}" type="slidenum">
              <a:rPr lang="sv-SE" smtClean="0"/>
              <a:pPr/>
              <a:t>27</a:t>
            </a:fld>
            <a:endParaRPr lang="sv-SE"/>
          </a:p>
        </p:txBody>
      </p:sp>
    </p:spTree>
    <p:extLst>
      <p:ext uri="{BB962C8B-B14F-4D97-AF65-F5344CB8AC3E}">
        <p14:creationId xmlns:p14="http://schemas.microsoft.com/office/powerpoint/2010/main" val="21805467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ubrik 1"/>
          <p:cNvSpPr>
            <a:spLocks noGrp="1"/>
          </p:cNvSpPr>
          <p:nvPr>
            <p:ph type="title"/>
          </p:nvPr>
        </p:nvSpPr>
        <p:spPr/>
        <p:txBody>
          <a:bodyPr>
            <a:normAutofit/>
          </a:bodyPr>
          <a:lstStyle/>
          <a:p>
            <a:r>
              <a:rPr lang="sv-SE" dirty="0" err="1" smtClean="0"/>
              <a:t>Arousal</a:t>
            </a:r>
            <a:endParaRPr lang="en-US" dirty="0"/>
          </a:p>
        </p:txBody>
      </p:sp>
      <p:sp>
        <p:nvSpPr>
          <p:cNvPr id="3" name="Platshållare för innehåll 2"/>
          <p:cNvSpPr>
            <a:spLocks noGrp="1"/>
          </p:cNvSpPr>
          <p:nvPr>
            <p:ph idx="1"/>
          </p:nvPr>
        </p:nvSpPr>
        <p:spPr>
          <a:xfrm>
            <a:off x="499728" y="1556792"/>
            <a:ext cx="8219256" cy="3921299"/>
          </a:xfrm>
        </p:spPr>
        <p:txBody>
          <a:bodyPr>
            <a:normAutofit/>
          </a:bodyPr>
          <a:lstStyle/>
          <a:p>
            <a:r>
              <a:rPr lang="sv-SE" dirty="0" smtClean="0"/>
              <a:t> </a:t>
            </a:r>
            <a:r>
              <a:rPr lang="sv-SE" dirty="0" err="1" smtClean="0"/>
              <a:t>How</a:t>
            </a:r>
            <a:r>
              <a:rPr lang="sv-SE" dirty="0" smtClean="0"/>
              <a:t> </a:t>
            </a:r>
            <a:r>
              <a:rPr lang="sv-SE" dirty="0" err="1" smtClean="0"/>
              <a:t>can</a:t>
            </a:r>
            <a:r>
              <a:rPr lang="sv-SE" dirty="0" smtClean="0"/>
              <a:t> </a:t>
            </a:r>
            <a:r>
              <a:rPr lang="sv-SE" dirty="0" err="1" smtClean="0"/>
              <a:t>this</a:t>
            </a:r>
            <a:r>
              <a:rPr lang="sv-SE" dirty="0" smtClean="0"/>
              <a:t> be </a:t>
            </a:r>
            <a:r>
              <a:rPr lang="sv-SE" dirty="0" err="1" smtClean="0"/>
              <a:t>measured</a:t>
            </a:r>
            <a:r>
              <a:rPr lang="sv-SE" dirty="0" smtClean="0"/>
              <a:t>?</a:t>
            </a:r>
          </a:p>
          <a:p>
            <a:pPr marL="0" indent="0">
              <a:buNone/>
            </a:pPr>
            <a:r>
              <a:rPr lang="sv-SE" dirty="0" err="1" smtClean="0"/>
              <a:t>Semantic</a:t>
            </a:r>
            <a:r>
              <a:rPr lang="sv-SE" dirty="0" smtClean="0"/>
              <a:t> Differential </a:t>
            </a:r>
            <a:r>
              <a:rPr lang="sv-SE"/>
              <a:t>experiments </a:t>
            </a:r>
            <a:r>
              <a:rPr lang="sv-SE" smtClean="0"/>
              <a:t>(pioneered by Osgood </a:t>
            </a:r>
            <a:r>
              <a:rPr lang="sv-SE"/>
              <a:t>1957</a:t>
            </a:r>
            <a:r>
              <a:rPr lang="sv-SE" smtClean="0"/>
              <a:t>). </a:t>
            </a:r>
          </a:p>
          <a:p>
            <a:pPr marL="0" indent="0">
              <a:buNone/>
            </a:pPr>
            <a:r>
              <a:rPr lang="en-US" smtClean="0"/>
              <a:t>English arousal measurements from Warriner et al (2013)</a:t>
            </a:r>
            <a:endParaRPr lang="sv-SE" dirty="0"/>
          </a:p>
        </p:txBody>
      </p:sp>
      <p:pic>
        <p:nvPicPr>
          <p:cNvPr id="10" name="Picture 2" descr="http://www.hkadesigns.co.uk/websites/msc/reme/images/semdif.gif"/>
          <p:cNvPicPr>
            <a:picLocks noChangeAspect="1" noChangeArrowheads="1"/>
          </p:cNvPicPr>
          <p:nvPr/>
        </p:nvPicPr>
        <p:blipFill rotWithShape="1">
          <a:blip r:embed="rId3">
            <a:extLst>
              <a:ext uri="{28A0092B-C50C-407E-A947-70E740481C1C}">
                <a14:useLocalDpi xmlns:a14="http://schemas.microsoft.com/office/drawing/2010/main" val="0"/>
              </a:ext>
            </a:extLst>
          </a:blip>
          <a:srcRect b="39927"/>
          <a:stretch/>
        </p:blipFill>
        <p:spPr bwMode="auto">
          <a:xfrm>
            <a:off x="2272378" y="3284984"/>
            <a:ext cx="4599243" cy="3240360"/>
          </a:xfrm>
          <a:prstGeom prst="rect">
            <a:avLst/>
          </a:prstGeom>
          <a:noFill/>
          <a:ln>
            <a:solidFill>
              <a:schemeClr val="accent1">
                <a:shade val="95000"/>
                <a:satMod val="10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49254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v-SE" dirty="0" smtClean="0"/>
              <a:t>A new </a:t>
            </a:r>
            <a:r>
              <a:rPr lang="sv-SE" dirty="0" err="1" smtClean="0"/>
              <a:t>model</a:t>
            </a:r>
            <a:r>
              <a:rPr lang="sv-SE" dirty="0" smtClean="0"/>
              <a:t> – </a:t>
            </a:r>
            <a:r>
              <a:rPr lang="sv-SE" dirty="0" err="1" smtClean="0"/>
              <a:t>correlation</a:t>
            </a:r>
            <a:r>
              <a:rPr lang="sv-SE" dirty="0" smtClean="0"/>
              <a:t> </a:t>
            </a:r>
            <a:r>
              <a:rPr lang="sv-SE" dirty="0" err="1" smtClean="0"/>
              <a:t>results</a:t>
            </a:r>
            <a:endParaRPr lang="en-US" dirty="0"/>
          </a:p>
        </p:txBody>
      </p:sp>
      <p:sp>
        <p:nvSpPr>
          <p:cNvPr id="4" name="Date Placeholder 3"/>
          <p:cNvSpPr>
            <a:spLocks noGrp="1"/>
          </p:cNvSpPr>
          <p:nvPr>
            <p:ph type="dt" sz="half" idx="10"/>
          </p:nvPr>
        </p:nvSpPr>
        <p:spPr/>
        <p:txBody>
          <a:bodyPr/>
          <a:lstStyle/>
          <a:p>
            <a:fld id="{A622C821-5C00-4371-88BA-3A9B3221BDF9}" type="datetime5">
              <a:rPr lang="en-GB" smtClean="0"/>
              <a:t>27-Jun-16</a:t>
            </a:fld>
            <a:endParaRPr lang="sv-SE"/>
          </a:p>
        </p:txBody>
      </p:sp>
      <p:sp>
        <p:nvSpPr>
          <p:cNvPr id="5" name="Footer Placeholder 4"/>
          <p:cNvSpPr>
            <a:spLocks noGrp="1"/>
          </p:cNvSpPr>
          <p:nvPr>
            <p:ph type="ftr" sz="quarter" idx="11"/>
          </p:nvPr>
        </p:nvSpPr>
        <p:spPr/>
        <p:txBody>
          <a:bodyPr/>
          <a:lstStyle/>
          <a:p>
            <a:r>
              <a:rPr lang="en-US" smtClean="0"/>
              <a:t>Susanne Vejdemo, Stockholm University</a:t>
            </a:r>
            <a:endParaRPr lang="sv-SE"/>
          </a:p>
        </p:txBody>
      </p:sp>
      <p:sp>
        <p:nvSpPr>
          <p:cNvPr id="6" name="Slide Number Placeholder 5"/>
          <p:cNvSpPr>
            <a:spLocks noGrp="1"/>
          </p:cNvSpPr>
          <p:nvPr>
            <p:ph type="sldNum" sz="quarter" idx="12"/>
          </p:nvPr>
        </p:nvSpPr>
        <p:spPr/>
        <p:txBody>
          <a:bodyPr/>
          <a:lstStyle/>
          <a:p>
            <a:fld id="{400B66ED-EE6C-4E7E-848D-94DB84BF3115}" type="slidenum">
              <a:rPr lang="sv-SE" smtClean="0"/>
              <a:pPr/>
              <a:t>29</a:t>
            </a:fld>
            <a:endParaRPr lang="sv-SE"/>
          </a:p>
        </p:txBody>
      </p:sp>
      <p:pic>
        <p:nvPicPr>
          <p:cNvPr id="7" name="Picture 6"/>
          <p:cNvPicPr>
            <a:picLocks noChangeAspect="1"/>
          </p:cNvPicPr>
          <p:nvPr/>
        </p:nvPicPr>
        <p:blipFill>
          <a:blip r:embed="rId2"/>
          <a:stretch>
            <a:fillRect/>
          </a:stretch>
        </p:blipFill>
        <p:spPr>
          <a:xfrm>
            <a:off x="616446" y="1324576"/>
            <a:ext cx="6789197" cy="5358255"/>
          </a:xfrm>
          <a:prstGeom prst="rect">
            <a:avLst/>
          </a:prstGeom>
        </p:spPr>
      </p:pic>
      <p:sp>
        <p:nvSpPr>
          <p:cNvPr id="3" name="TextBox 2"/>
          <p:cNvSpPr txBox="1"/>
          <p:nvPr/>
        </p:nvSpPr>
        <p:spPr>
          <a:xfrm rot="19222686">
            <a:off x="6793893" y="4854212"/>
            <a:ext cx="2736304" cy="369332"/>
          </a:xfrm>
          <a:prstGeom prst="rect">
            <a:avLst/>
          </a:prstGeom>
          <a:noFill/>
        </p:spPr>
        <p:txBody>
          <a:bodyPr wrap="square" rtlCol="0">
            <a:spAutoFit/>
          </a:bodyPr>
          <a:lstStyle/>
          <a:p>
            <a:r>
              <a:rPr lang="en-US" smtClean="0"/>
              <a:t>Bonferroni-Holm adjusted</a:t>
            </a:r>
            <a:endParaRPr lang="sv-SE"/>
          </a:p>
        </p:txBody>
      </p:sp>
    </p:spTree>
    <p:extLst>
      <p:ext uri="{BB962C8B-B14F-4D97-AF65-F5344CB8AC3E}">
        <p14:creationId xmlns:p14="http://schemas.microsoft.com/office/powerpoint/2010/main" val="152397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Frequency and stability</a:t>
            </a:r>
            <a:endParaRPr lang="sv-SE"/>
          </a:p>
        </p:txBody>
      </p:sp>
      <p:sp>
        <p:nvSpPr>
          <p:cNvPr id="4" name="Date Placeholder 3"/>
          <p:cNvSpPr>
            <a:spLocks noGrp="1"/>
          </p:cNvSpPr>
          <p:nvPr>
            <p:ph type="dt" sz="half" idx="10"/>
          </p:nvPr>
        </p:nvSpPr>
        <p:spPr/>
        <p:txBody>
          <a:bodyPr/>
          <a:lstStyle/>
          <a:p>
            <a:fld id="{A622C821-5C00-4371-88BA-3A9B3221BDF9}" type="datetime5">
              <a:rPr lang="en-GB" smtClean="0"/>
              <a:t>27-Jun-16</a:t>
            </a:fld>
            <a:endParaRPr lang="sv-SE"/>
          </a:p>
        </p:txBody>
      </p:sp>
      <p:sp>
        <p:nvSpPr>
          <p:cNvPr id="5" name="Footer Placeholder 4"/>
          <p:cNvSpPr>
            <a:spLocks noGrp="1"/>
          </p:cNvSpPr>
          <p:nvPr>
            <p:ph type="ftr" sz="quarter" idx="11"/>
          </p:nvPr>
        </p:nvSpPr>
        <p:spPr/>
        <p:txBody>
          <a:bodyPr/>
          <a:lstStyle/>
          <a:p>
            <a:r>
              <a:rPr lang="en-US" smtClean="0"/>
              <a:t>Susanne Vejdemo, Stockholm University</a:t>
            </a:r>
            <a:endParaRPr lang="sv-SE"/>
          </a:p>
        </p:txBody>
      </p:sp>
      <p:sp>
        <p:nvSpPr>
          <p:cNvPr id="6" name="Slide Number Placeholder 5"/>
          <p:cNvSpPr>
            <a:spLocks noGrp="1"/>
          </p:cNvSpPr>
          <p:nvPr>
            <p:ph type="sldNum" sz="quarter" idx="12"/>
          </p:nvPr>
        </p:nvSpPr>
        <p:spPr/>
        <p:txBody>
          <a:bodyPr/>
          <a:lstStyle/>
          <a:p>
            <a:fld id="{400B66ED-EE6C-4E7E-848D-94DB84BF3115}" type="slidenum">
              <a:rPr lang="sv-SE" smtClean="0"/>
              <a:pPr/>
              <a:t>3</a:t>
            </a:fld>
            <a:endParaRPr lang="sv-SE"/>
          </a:p>
        </p:txBody>
      </p:sp>
      <p:sp>
        <p:nvSpPr>
          <p:cNvPr id="7" name="TextBox 6"/>
          <p:cNvSpPr txBox="1"/>
          <p:nvPr/>
        </p:nvSpPr>
        <p:spPr>
          <a:xfrm>
            <a:off x="1115616" y="1916832"/>
            <a:ext cx="2592288" cy="461665"/>
          </a:xfrm>
          <a:prstGeom prst="rect">
            <a:avLst/>
          </a:prstGeom>
          <a:noFill/>
        </p:spPr>
        <p:txBody>
          <a:bodyPr wrap="square" rtlCol="0">
            <a:spAutoFit/>
          </a:bodyPr>
          <a:lstStyle/>
          <a:p>
            <a:r>
              <a:rPr lang="en-US" sz="2400" smtClean="0"/>
              <a:t>Token frequency</a:t>
            </a:r>
            <a:endParaRPr lang="sv-SE" sz="2400"/>
          </a:p>
        </p:txBody>
      </p:sp>
      <p:sp>
        <p:nvSpPr>
          <p:cNvPr id="8" name="TextBox 7"/>
          <p:cNvSpPr txBox="1"/>
          <p:nvPr/>
        </p:nvSpPr>
        <p:spPr>
          <a:xfrm>
            <a:off x="1115616" y="2378497"/>
            <a:ext cx="2592288" cy="461665"/>
          </a:xfrm>
          <a:prstGeom prst="rect">
            <a:avLst/>
          </a:prstGeom>
          <a:noFill/>
        </p:spPr>
        <p:txBody>
          <a:bodyPr wrap="square" rtlCol="0">
            <a:spAutoFit/>
          </a:bodyPr>
          <a:lstStyle/>
          <a:p>
            <a:r>
              <a:rPr lang="en-US" sz="2400" smtClean="0"/>
              <a:t>Type frequency</a:t>
            </a:r>
            <a:endParaRPr lang="sv-SE" sz="2400"/>
          </a:p>
        </p:txBody>
      </p:sp>
      <p:sp>
        <p:nvSpPr>
          <p:cNvPr id="9" name="TextBox 8"/>
          <p:cNvSpPr txBox="1"/>
          <p:nvPr/>
        </p:nvSpPr>
        <p:spPr>
          <a:xfrm>
            <a:off x="5004048" y="2452881"/>
            <a:ext cx="3834127" cy="461665"/>
          </a:xfrm>
          <a:prstGeom prst="rect">
            <a:avLst/>
          </a:prstGeom>
          <a:noFill/>
        </p:spPr>
        <p:txBody>
          <a:bodyPr wrap="none" rtlCol="0">
            <a:spAutoFit/>
          </a:bodyPr>
          <a:lstStyle/>
          <a:p>
            <a:r>
              <a:rPr lang="en-US" sz="2400" smtClean="0"/>
              <a:t>Raw frequency of occurrence</a:t>
            </a:r>
            <a:endParaRPr lang="sv-SE" sz="2400"/>
          </a:p>
        </p:txBody>
      </p:sp>
      <p:sp>
        <p:nvSpPr>
          <p:cNvPr id="10" name="TextBox 9"/>
          <p:cNvSpPr txBox="1"/>
          <p:nvPr/>
        </p:nvSpPr>
        <p:spPr>
          <a:xfrm>
            <a:off x="5004048" y="2922392"/>
            <a:ext cx="3011274" cy="461665"/>
          </a:xfrm>
          <a:prstGeom prst="rect">
            <a:avLst/>
          </a:prstGeom>
          <a:noFill/>
        </p:spPr>
        <p:txBody>
          <a:bodyPr wrap="none" rtlCol="0">
            <a:spAutoFit/>
          </a:bodyPr>
          <a:lstStyle/>
          <a:p>
            <a:r>
              <a:rPr lang="en-US" sz="2400" smtClean="0"/>
              <a:t>Frequency distribution</a:t>
            </a:r>
            <a:endParaRPr lang="sv-SE" sz="2400"/>
          </a:p>
        </p:txBody>
      </p:sp>
      <p:sp>
        <p:nvSpPr>
          <p:cNvPr id="11" name="TextBox 10"/>
          <p:cNvSpPr txBox="1"/>
          <p:nvPr/>
        </p:nvSpPr>
        <p:spPr>
          <a:xfrm>
            <a:off x="1287213" y="3501008"/>
            <a:ext cx="1968616" cy="461665"/>
          </a:xfrm>
          <a:prstGeom prst="rect">
            <a:avLst/>
          </a:prstGeom>
          <a:noFill/>
        </p:spPr>
        <p:txBody>
          <a:bodyPr wrap="none" rtlCol="0">
            <a:spAutoFit/>
          </a:bodyPr>
          <a:lstStyle/>
          <a:p>
            <a:r>
              <a:rPr lang="en-US" sz="2400" smtClean="0"/>
              <a:t>Entrenchment</a:t>
            </a:r>
            <a:endParaRPr lang="sv-SE" sz="2400"/>
          </a:p>
        </p:txBody>
      </p:sp>
      <p:sp>
        <p:nvSpPr>
          <p:cNvPr id="12" name="TextBox 11"/>
          <p:cNvSpPr txBox="1"/>
          <p:nvPr/>
        </p:nvSpPr>
        <p:spPr>
          <a:xfrm>
            <a:off x="1287213" y="3962673"/>
            <a:ext cx="2609497" cy="461665"/>
          </a:xfrm>
          <a:prstGeom prst="rect">
            <a:avLst/>
          </a:prstGeom>
          <a:noFill/>
        </p:spPr>
        <p:txBody>
          <a:bodyPr wrap="none" rtlCol="0">
            <a:spAutoFit/>
          </a:bodyPr>
          <a:lstStyle/>
          <a:p>
            <a:r>
              <a:rPr lang="en-US" sz="2400" smtClean="0"/>
              <a:t>Grammaticalization</a:t>
            </a:r>
            <a:endParaRPr lang="sv-SE" sz="2400"/>
          </a:p>
        </p:txBody>
      </p:sp>
      <p:sp>
        <p:nvSpPr>
          <p:cNvPr id="13" name="TextBox 12"/>
          <p:cNvSpPr txBox="1"/>
          <p:nvPr/>
        </p:nvSpPr>
        <p:spPr>
          <a:xfrm>
            <a:off x="4455565" y="4403794"/>
            <a:ext cx="4403513" cy="461665"/>
          </a:xfrm>
          <a:prstGeom prst="rect">
            <a:avLst/>
          </a:prstGeom>
          <a:noFill/>
        </p:spPr>
        <p:txBody>
          <a:bodyPr wrap="none" rtlCol="0">
            <a:spAutoFit/>
          </a:bodyPr>
          <a:lstStyle/>
          <a:p>
            <a:r>
              <a:rPr lang="en-US" sz="2400" smtClean="0"/>
              <a:t>Open class “content” lexical items</a:t>
            </a:r>
            <a:endParaRPr lang="sv-SE" sz="2400"/>
          </a:p>
        </p:txBody>
      </p:sp>
      <p:sp>
        <p:nvSpPr>
          <p:cNvPr id="14" name="TextBox 13"/>
          <p:cNvSpPr txBox="1"/>
          <p:nvPr/>
        </p:nvSpPr>
        <p:spPr>
          <a:xfrm>
            <a:off x="3474650" y="4865459"/>
            <a:ext cx="5417830" cy="461665"/>
          </a:xfrm>
          <a:prstGeom prst="rect">
            <a:avLst/>
          </a:prstGeom>
          <a:noFill/>
        </p:spPr>
        <p:txBody>
          <a:bodyPr wrap="none" rtlCol="0">
            <a:spAutoFit/>
          </a:bodyPr>
          <a:lstStyle/>
          <a:p>
            <a:r>
              <a:rPr lang="en-US" sz="2400" smtClean="0"/>
              <a:t>Closed class “function” grammatical items</a:t>
            </a:r>
            <a:endParaRPr lang="sv-SE" sz="2400"/>
          </a:p>
        </p:txBody>
      </p:sp>
    </p:spTree>
    <p:extLst>
      <p:ext uri="{BB962C8B-B14F-4D97-AF65-F5344CB8AC3E}">
        <p14:creationId xmlns:p14="http://schemas.microsoft.com/office/powerpoint/2010/main" val="84659820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A new </a:t>
            </a:r>
            <a:r>
              <a:rPr lang="sv-SE" dirty="0" err="1"/>
              <a:t>model</a:t>
            </a:r>
            <a:r>
              <a:rPr lang="sv-SE" dirty="0"/>
              <a:t> – </a:t>
            </a:r>
            <a:r>
              <a:rPr lang="sv-SE" dirty="0" err="1" smtClean="0"/>
              <a:t>linear</a:t>
            </a:r>
            <a:r>
              <a:rPr lang="sv-SE" dirty="0" smtClean="0"/>
              <a:t> regression </a:t>
            </a:r>
            <a:r>
              <a:rPr lang="sv-SE" dirty="0" err="1" smtClean="0"/>
              <a:t>results</a:t>
            </a:r>
            <a:endParaRPr lang="en-US" dirty="0"/>
          </a:p>
        </p:txBody>
      </p:sp>
      <p:sp>
        <p:nvSpPr>
          <p:cNvPr id="3" name="Content Placeholder 2"/>
          <p:cNvSpPr>
            <a:spLocks noGrp="1"/>
          </p:cNvSpPr>
          <p:nvPr>
            <p:ph idx="1"/>
          </p:nvPr>
        </p:nvSpPr>
        <p:spPr/>
        <p:txBody>
          <a:bodyPr/>
          <a:lstStyle/>
          <a:p>
            <a:r>
              <a:rPr lang="sv-SE" dirty="0" err="1" smtClean="0"/>
              <a:t>Model</a:t>
            </a:r>
            <a:r>
              <a:rPr lang="sv-SE" dirty="0" smtClean="0"/>
              <a:t> </a:t>
            </a:r>
            <a:r>
              <a:rPr lang="sv-SE" dirty="0" err="1" smtClean="0"/>
              <a:t>explains</a:t>
            </a:r>
            <a:r>
              <a:rPr lang="sv-SE" dirty="0" smtClean="0"/>
              <a:t> 34% </a:t>
            </a:r>
            <a:r>
              <a:rPr lang="sv-SE" dirty="0" err="1" smtClean="0"/>
              <a:t>of</a:t>
            </a:r>
            <a:r>
              <a:rPr lang="sv-SE" dirty="0" smtClean="0"/>
              <a:t> the variation.</a:t>
            </a:r>
            <a:endParaRPr lang="en-US" dirty="0"/>
          </a:p>
        </p:txBody>
      </p:sp>
      <p:sp>
        <p:nvSpPr>
          <p:cNvPr id="4" name="Date Placeholder 3"/>
          <p:cNvSpPr>
            <a:spLocks noGrp="1"/>
          </p:cNvSpPr>
          <p:nvPr>
            <p:ph type="dt" sz="half" idx="10"/>
          </p:nvPr>
        </p:nvSpPr>
        <p:spPr/>
        <p:txBody>
          <a:bodyPr/>
          <a:lstStyle/>
          <a:p>
            <a:fld id="{A622C821-5C00-4371-88BA-3A9B3221BDF9}" type="datetime5">
              <a:rPr lang="en-GB" smtClean="0"/>
              <a:t>27-Jun-16</a:t>
            </a:fld>
            <a:endParaRPr lang="sv-SE"/>
          </a:p>
        </p:txBody>
      </p:sp>
      <p:sp>
        <p:nvSpPr>
          <p:cNvPr id="5" name="Footer Placeholder 4"/>
          <p:cNvSpPr>
            <a:spLocks noGrp="1"/>
          </p:cNvSpPr>
          <p:nvPr>
            <p:ph type="ftr" sz="quarter" idx="11"/>
          </p:nvPr>
        </p:nvSpPr>
        <p:spPr/>
        <p:txBody>
          <a:bodyPr/>
          <a:lstStyle/>
          <a:p>
            <a:r>
              <a:rPr lang="en-US" smtClean="0"/>
              <a:t>Susanne Vejdemo, Stockholm University</a:t>
            </a:r>
            <a:endParaRPr lang="sv-SE"/>
          </a:p>
        </p:txBody>
      </p:sp>
      <p:sp>
        <p:nvSpPr>
          <p:cNvPr id="6" name="Slide Number Placeholder 5"/>
          <p:cNvSpPr>
            <a:spLocks noGrp="1"/>
          </p:cNvSpPr>
          <p:nvPr>
            <p:ph type="sldNum" sz="quarter" idx="12"/>
          </p:nvPr>
        </p:nvSpPr>
        <p:spPr/>
        <p:txBody>
          <a:bodyPr/>
          <a:lstStyle/>
          <a:p>
            <a:fld id="{400B66ED-EE6C-4E7E-848D-94DB84BF3115}" type="slidenum">
              <a:rPr lang="sv-SE" smtClean="0"/>
              <a:pPr/>
              <a:t>30</a:t>
            </a:fld>
            <a:endParaRPr lang="sv-SE"/>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916832"/>
            <a:ext cx="5395913" cy="367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rot="19112223">
            <a:off x="6230315" y="4566333"/>
            <a:ext cx="2808312" cy="923330"/>
          </a:xfrm>
          <a:prstGeom prst="rect">
            <a:avLst/>
          </a:prstGeom>
          <a:noFill/>
        </p:spPr>
        <p:txBody>
          <a:bodyPr wrap="square" rtlCol="0">
            <a:spAutoFit/>
          </a:bodyPr>
          <a:lstStyle/>
          <a:p>
            <a:r>
              <a:rPr lang="en-US" smtClean="0"/>
              <a:t>Results’ reliability checked by bootstrapping.</a:t>
            </a:r>
          </a:p>
          <a:p>
            <a:r>
              <a:rPr lang="en-US" smtClean="0"/>
              <a:t>No collinearity issues</a:t>
            </a:r>
            <a:endParaRPr lang="sv-SE"/>
          </a:p>
        </p:txBody>
      </p:sp>
    </p:spTree>
    <p:extLst>
      <p:ext uri="{BB962C8B-B14F-4D97-AF65-F5344CB8AC3E}">
        <p14:creationId xmlns:p14="http://schemas.microsoft.com/office/powerpoint/2010/main" val="195408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Comparison of models for OPEN CLASS items</a:t>
            </a:r>
            <a:endParaRPr lang="sv-SE"/>
          </a:p>
        </p:txBody>
      </p:sp>
      <p:sp>
        <p:nvSpPr>
          <p:cNvPr id="3" name="Content Placeholder 2"/>
          <p:cNvSpPr>
            <a:spLocks noGrp="1"/>
          </p:cNvSpPr>
          <p:nvPr>
            <p:ph idx="1"/>
          </p:nvPr>
        </p:nvSpPr>
        <p:spPr/>
        <p:txBody>
          <a:bodyPr/>
          <a:lstStyle/>
          <a:p>
            <a:r>
              <a:rPr lang="en-US" smtClean="0"/>
              <a:t>Pagel et al (2007): </a:t>
            </a:r>
          </a:p>
          <a:p>
            <a:pPr lvl="1"/>
            <a:r>
              <a:rPr lang="en-US" smtClean="0"/>
              <a:t>Frequency + Word class: 12%</a:t>
            </a:r>
            <a:endParaRPr lang="en-US"/>
          </a:p>
          <a:p>
            <a:r>
              <a:rPr lang="en-US" smtClean="0"/>
              <a:t>Vejdemo &amp; Hörberg (2016)</a:t>
            </a:r>
          </a:p>
          <a:p>
            <a:pPr lvl="1"/>
            <a:r>
              <a:rPr lang="en-US" smtClean="0"/>
              <a:t>Frequency +Imageability +Synonyms +Senses: 34%</a:t>
            </a:r>
            <a:endParaRPr lang="sv-SE" smtClean="0"/>
          </a:p>
        </p:txBody>
      </p:sp>
      <p:sp>
        <p:nvSpPr>
          <p:cNvPr id="4" name="Date Placeholder 3"/>
          <p:cNvSpPr>
            <a:spLocks noGrp="1"/>
          </p:cNvSpPr>
          <p:nvPr>
            <p:ph type="dt" sz="half" idx="10"/>
          </p:nvPr>
        </p:nvSpPr>
        <p:spPr/>
        <p:txBody>
          <a:bodyPr/>
          <a:lstStyle/>
          <a:p>
            <a:fld id="{A622C821-5C00-4371-88BA-3A9B3221BDF9}" type="datetime5">
              <a:rPr lang="en-GB" smtClean="0"/>
              <a:t>27-Jun-16</a:t>
            </a:fld>
            <a:endParaRPr lang="sv-SE"/>
          </a:p>
        </p:txBody>
      </p:sp>
      <p:sp>
        <p:nvSpPr>
          <p:cNvPr id="5" name="Footer Placeholder 4"/>
          <p:cNvSpPr>
            <a:spLocks noGrp="1"/>
          </p:cNvSpPr>
          <p:nvPr>
            <p:ph type="ftr" sz="quarter" idx="11"/>
          </p:nvPr>
        </p:nvSpPr>
        <p:spPr/>
        <p:txBody>
          <a:bodyPr/>
          <a:lstStyle/>
          <a:p>
            <a:r>
              <a:rPr lang="en-US" smtClean="0"/>
              <a:t>Susanne Vejdemo, Stockholm University</a:t>
            </a:r>
            <a:endParaRPr lang="sv-SE"/>
          </a:p>
        </p:txBody>
      </p:sp>
      <p:sp>
        <p:nvSpPr>
          <p:cNvPr id="6" name="Slide Number Placeholder 5"/>
          <p:cNvSpPr>
            <a:spLocks noGrp="1"/>
          </p:cNvSpPr>
          <p:nvPr>
            <p:ph type="sldNum" sz="quarter" idx="12"/>
          </p:nvPr>
        </p:nvSpPr>
        <p:spPr/>
        <p:txBody>
          <a:bodyPr/>
          <a:lstStyle/>
          <a:p>
            <a:fld id="{400B66ED-EE6C-4E7E-848D-94DB84BF3115}" type="slidenum">
              <a:rPr lang="sv-SE" smtClean="0"/>
              <a:pPr/>
              <a:t>31</a:t>
            </a:fld>
            <a:endParaRPr lang="sv-SE"/>
          </a:p>
        </p:txBody>
      </p:sp>
    </p:spTree>
    <p:extLst>
      <p:ext uri="{BB962C8B-B14F-4D97-AF65-F5344CB8AC3E}">
        <p14:creationId xmlns:p14="http://schemas.microsoft.com/office/powerpoint/2010/main" val="27380313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Aim</a:t>
            </a:r>
            <a:r>
              <a:rPr lang="sv-SE" dirty="0" smtClean="0"/>
              <a:t> </a:t>
            </a:r>
            <a:r>
              <a:rPr lang="sv-SE" dirty="0" err="1" smtClean="0"/>
              <a:t>of</a:t>
            </a:r>
            <a:r>
              <a:rPr lang="sv-SE" dirty="0" smtClean="0"/>
              <a:t> presentation</a:t>
            </a:r>
            <a:endParaRPr lang="sv-SE" dirty="0"/>
          </a:p>
        </p:txBody>
      </p:sp>
      <p:sp>
        <p:nvSpPr>
          <p:cNvPr id="3" name="Platshållare för innehåll 2"/>
          <p:cNvSpPr>
            <a:spLocks noGrp="1"/>
          </p:cNvSpPr>
          <p:nvPr>
            <p:ph idx="1"/>
          </p:nvPr>
        </p:nvSpPr>
        <p:spPr/>
        <p:txBody>
          <a:bodyPr/>
          <a:lstStyle/>
          <a:p>
            <a:r>
              <a:rPr lang="sv-SE" dirty="0" err="1" smtClean="0">
                <a:solidFill>
                  <a:schemeClr val="bg1">
                    <a:lumMod val="65000"/>
                  </a:schemeClr>
                </a:solidFill>
              </a:rPr>
              <a:t>Argue</a:t>
            </a:r>
            <a:r>
              <a:rPr lang="sv-SE" dirty="0" smtClean="0">
                <a:solidFill>
                  <a:schemeClr val="bg1">
                    <a:lumMod val="65000"/>
                  </a:schemeClr>
                </a:solidFill>
              </a:rPr>
              <a:t> </a:t>
            </a:r>
            <a:r>
              <a:rPr lang="sv-SE" dirty="0" err="1" smtClean="0">
                <a:solidFill>
                  <a:schemeClr val="bg1">
                    <a:lumMod val="65000"/>
                  </a:schemeClr>
                </a:solidFill>
              </a:rPr>
              <a:t>that</a:t>
            </a:r>
            <a:r>
              <a:rPr lang="sv-SE" dirty="0" smtClean="0">
                <a:solidFill>
                  <a:schemeClr val="bg1">
                    <a:lumMod val="65000"/>
                  </a:schemeClr>
                </a:solidFill>
              </a:rPr>
              <a:t> the rate </a:t>
            </a:r>
            <a:r>
              <a:rPr lang="sv-SE" dirty="0" err="1" smtClean="0">
                <a:solidFill>
                  <a:schemeClr val="bg1">
                    <a:lumMod val="65000"/>
                  </a:schemeClr>
                </a:solidFill>
              </a:rPr>
              <a:t>of</a:t>
            </a:r>
            <a:r>
              <a:rPr lang="sv-SE" dirty="0" smtClean="0">
                <a:solidFill>
                  <a:schemeClr val="bg1">
                    <a:lumMod val="65000"/>
                  </a:schemeClr>
                </a:solidFill>
              </a:rPr>
              <a:t> </a:t>
            </a:r>
            <a:r>
              <a:rPr lang="sv-SE" dirty="0" err="1" smtClean="0">
                <a:solidFill>
                  <a:schemeClr val="bg1">
                    <a:lumMod val="65000"/>
                  </a:schemeClr>
                </a:solidFill>
              </a:rPr>
              <a:t>lexical</a:t>
            </a:r>
            <a:r>
              <a:rPr lang="sv-SE" dirty="0" smtClean="0">
                <a:solidFill>
                  <a:schemeClr val="bg1">
                    <a:lumMod val="65000"/>
                  </a:schemeClr>
                </a:solidFill>
              </a:rPr>
              <a:t> </a:t>
            </a:r>
            <a:r>
              <a:rPr lang="sv-SE" dirty="0" err="1" smtClean="0">
                <a:solidFill>
                  <a:schemeClr val="bg1">
                    <a:lumMod val="65000"/>
                  </a:schemeClr>
                </a:solidFill>
              </a:rPr>
              <a:t>replacement</a:t>
            </a:r>
            <a:r>
              <a:rPr lang="sv-SE" dirty="0" smtClean="0">
                <a:solidFill>
                  <a:schemeClr val="bg1">
                    <a:lumMod val="65000"/>
                  </a:schemeClr>
                </a:solidFill>
              </a:rPr>
              <a:t> for </a:t>
            </a:r>
            <a:r>
              <a:rPr lang="sv-SE" dirty="0" err="1" smtClean="0">
                <a:solidFill>
                  <a:schemeClr val="bg1">
                    <a:lumMod val="65000"/>
                  </a:schemeClr>
                </a:solidFill>
              </a:rPr>
              <a:t>open</a:t>
            </a:r>
            <a:r>
              <a:rPr lang="sv-SE" dirty="0" smtClean="0">
                <a:solidFill>
                  <a:schemeClr val="bg1">
                    <a:lumMod val="65000"/>
                  </a:schemeClr>
                </a:solidFill>
              </a:rPr>
              <a:t> and </a:t>
            </a:r>
            <a:r>
              <a:rPr lang="sv-SE" dirty="0" err="1" smtClean="0">
                <a:solidFill>
                  <a:schemeClr val="bg1">
                    <a:lumMod val="65000"/>
                  </a:schemeClr>
                </a:solidFill>
              </a:rPr>
              <a:t>closed</a:t>
            </a:r>
            <a:r>
              <a:rPr lang="sv-SE" dirty="0" smtClean="0">
                <a:solidFill>
                  <a:schemeClr val="bg1">
                    <a:lumMod val="65000"/>
                  </a:schemeClr>
                </a:solidFill>
              </a:rPr>
              <a:t> </a:t>
            </a:r>
            <a:r>
              <a:rPr lang="sv-SE" dirty="0" err="1" smtClean="0">
                <a:solidFill>
                  <a:schemeClr val="bg1">
                    <a:lumMod val="65000"/>
                  </a:schemeClr>
                </a:solidFill>
              </a:rPr>
              <a:t>class</a:t>
            </a:r>
            <a:r>
              <a:rPr lang="sv-SE" dirty="0" smtClean="0">
                <a:solidFill>
                  <a:schemeClr val="bg1">
                    <a:lumMod val="65000"/>
                  </a:schemeClr>
                </a:solidFill>
              </a:rPr>
              <a:t> </a:t>
            </a:r>
            <a:r>
              <a:rPr lang="sv-SE" dirty="0" err="1" smtClean="0">
                <a:solidFill>
                  <a:schemeClr val="bg1">
                    <a:lumMod val="65000"/>
                  </a:schemeClr>
                </a:solidFill>
              </a:rPr>
              <a:t>lexical</a:t>
            </a:r>
            <a:r>
              <a:rPr lang="sv-SE" dirty="0" smtClean="0">
                <a:solidFill>
                  <a:schemeClr val="bg1">
                    <a:lumMod val="65000"/>
                  </a:schemeClr>
                </a:solidFill>
              </a:rPr>
              <a:t> </a:t>
            </a:r>
            <a:r>
              <a:rPr lang="sv-SE" dirty="0" err="1" smtClean="0">
                <a:solidFill>
                  <a:schemeClr val="bg1">
                    <a:lumMod val="65000"/>
                  </a:schemeClr>
                </a:solidFill>
              </a:rPr>
              <a:t>items</a:t>
            </a:r>
            <a:r>
              <a:rPr lang="sv-SE" dirty="0" smtClean="0">
                <a:solidFill>
                  <a:schemeClr val="bg1">
                    <a:lumMod val="65000"/>
                  </a:schemeClr>
                </a:solidFill>
              </a:rPr>
              <a:t> </a:t>
            </a:r>
            <a:r>
              <a:rPr lang="sv-SE" dirty="0" err="1" smtClean="0">
                <a:solidFill>
                  <a:schemeClr val="bg1">
                    <a:lumMod val="65000"/>
                  </a:schemeClr>
                </a:solidFill>
              </a:rPr>
              <a:t>should</a:t>
            </a:r>
            <a:r>
              <a:rPr lang="sv-SE" dirty="0" smtClean="0">
                <a:solidFill>
                  <a:schemeClr val="bg1">
                    <a:lumMod val="65000"/>
                  </a:schemeClr>
                </a:solidFill>
              </a:rPr>
              <a:t> be </a:t>
            </a:r>
            <a:r>
              <a:rPr lang="sv-SE" dirty="0" err="1" smtClean="0">
                <a:solidFill>
                  <a:schemeClr val="bg1">
                    <a:lumMod val="65000"/>
                  </a:schemeClr>
                </a:solidFill>
              </a:rPr>
              <a:t>analyzed</a:t>
            </a:r>
            <a:r>
              <a:rPr lang="sv-SE" dirty="0" smtClean="0">
                <a:solidFill>
                  <a:schemeClr val="bg1">
                    <a:lumMod val="65000"/>
                  </a:schemeClr>
                </a:solidFill>
              </a:rPr>
              <a:t> </a:t>
            </a:r>
            <a:r>
              <a:rPr lang="sv-SE" dirty="0" err="1" smtClean="0">
                <a:solidFill>
                  <a:schemeClr val="bg1">
                    <a:lumMod val="65000"/>
                  </a:schemeClr>
                </a:solidFill>
              </a:rPr>
              <a:t>separately</a:t>
            </a:r>
            <a:r>
              <a:rPr lang="sv-SE" dirty="0" smtClean="0">
                <a:solidFill>
                  <a:schemeClr val="bg1">
                    <a:lumMod val="65000"/>
                  </a:schemeClr>
                </a:solidFill>
              </a:rPr>
              <a:t>.</a:t>
            </a:r>
          </a:p>
          <a:p>
            <a:r>
              <a:rPr lang="sv-SE" dirty="0">
                <a:solidFill>
                  <a:schemeClr val="tx1">
                    <a:lumMod val="75000"/>
                    <a:lumOff val="25000"/>
                  </a:schemeClr>
                </a:solidFill>
              </a:rPr>
              <a:t>Present a statistical </a:t>
            </a:r>
            <a:r>
              <a:rPr lang="sv-SE" dirty="0" err="1">
                <a:solidFill>
                  <a:schemeClr val="tx1">
                    <a:lumMod val="75000"/>
                    <a:lumOff val="25000"/>
                  </a:schemeClr>
                </a:solidFill>
              </a:rPr>
              <a:t>model</a:t>
            </a:r>
            <a:r>
              <a:rPr lang="sv-SE" dirty="0">
                <a:solidFill>
                  <a:schemeClr val="tx1">
                    <a:lumMod val="75000"/>
                    <a:lumOff val="25000"/>
                  </a:schemeClr>
                </a:solidFill>
              </a:rPr>
              <a:t> </a:t>
            </a:r>
            <a:r>
              <a:rPr lang="sv-SE" dirty="0" err="1">
                <a:solidFill>
                  <a:schemeClr val="tx1">
                    <a:lumMod val="75000"/>
                    <a:lumOff val="25000"/>
                  </a:schemeClr>
                </a:solidFill>
              </a:rPr>
              <a:t>which</a:t>
            </a:r>
            <a:r>
              <a:rPr lang="sv-SE" dirty="0">
                <a:solidFill>
                  <a:schemeClr val="tx1">
                    <a:lumMod val="75000"/>
                    <a:lumOff val="25000"/>
                  </a:schemeClr>
                </a:solidFill>
              </a:rPr>
              <a:t> </a:t>
            </a:r>
            <a:r>
              <a:rPr lang="sv-SE" dirty="0" err="1">
                <a:solidFill>
                  <a:schemeClr val="tx1">
                    <a:lumMod val="75000"/>
                    <a:lumOff val="25000"/>
                  </a:schemeClr>
                </a:solidFill>
              </a:rPr>
              <a:t>partly</a:t>
            </a:r>
            <a:r>
              <a:rPr lang="sv-SE" dirty="0">
                <a:solidFill>
                  <a:schemeClr val="tx1">
                    <a:lumMod val="75000"/>
                    <a:lumOff val="25000"/>
                  </a:schemeClr>
                </a:solidFill>
              </a:rPr>
              <a:t> </a:t>
            </a:r>
            <a:r>
              <a:rPr lang="sv-SE" dirty="0" err="1">
                <a:solidFill>
                  <a:schemeClr val="tx1">
                    <a:lumMod val="75000"/>
                    <a:lumOff val="25000"/>
                  </a:schemeClr>
                </a:solidFill>
              </a:rPr>
              <a:t>predicts</a:t>
            </a:r>
            <a:r>
              <a:rPr lang="sv-SE" dirty="0">
                <a:solidFill>
                  <a:schemeClr val="tx1">
                    <a:lumMod val="75000"/>
                    <a:lumOff val="25000"/>
                  </a:schemeClr>
                </a:solidFill>
              </a:rPr>
              <a:t> the rate </a:t>
            </a:r>
            <a:r>
              <a:rPr lang="sv-SE" dirty="0" err="1">
                <a:solidFill>
                  <a:schemeClr val="tx1">
                    <a:lumMod val="75000"/>
                    <a:lumOff val="25000"/>
                  </a:schemeClr>
                </a:solidFill>
              </a:rPr>
              <a:t>of</a:t>
            </a:r>
            <a:r>
              <a:rPr lang="sv-SE" dirty="0">
                <a:solidFill>
                  <a:schemeClr val="tx1">
                    <a:lumMod val="75000"/>
                    <a:lumOff val="25000"/>
                  </a:schemeClr>
                </a:solidFill>
              </a:rPr>
              <a:t> </a:t>
            </a:r>
            <a:r>
              <a:rPr lang="sv-SE" dirty="0" err="1">
                <a:solidFill>
                  <a:schemeClr val="tx1">
                    <a:lumMod val="75000"/>
                    <a:lumOff val="25000"/>
                  </a:schemeClr>
                </a:solidFill>
              </a:rPr>
              <a:t>lexical</a:t>
            </a:r>
            <a:r>
              <a:rPr lang="sv-SE" dirty="0">
                <a:solidFill>
                  <a:schemeClr val="tx1">
                    <a:lumMod val="75000"/>
                    <a:lumOff val="25000"/>
                  </a:schemeClr>
                </a:solidFill>
              </a:rPr>
              <a:t> </a:t>
            </a:r>
            <a:r>
              <a:rPr lang="sv-SE" dirty="0" err="1">
                <a:solidFill>
                  <a:schemeClr val="tx1">
                    <a:lumMod val="75000"/>
                    <a:lumOff val="25000"/>
                  </a:schemeClr>
                </a:solidFill>
              </a:rPr>
              <a:t>replacement</a:t>
            </a:r>
            <a:r>
              <a:rPr lang="sv-SE" dirty="0">
                <a:solidFill>
                  <a:schemeClr val="tx1">
                    <a:lumMod val="75000"/>
                    <a:lumOff val="25000"/>
                  </a:schemeClr>
                </a:solidFill>
              </a:rPr>
              <a:t> for </a:t>
            </a:r>
            <a:r>
              <a:rPr lang="sv-SE" dirty="0" err="1">
                <a:solidFill>
                  <a:schemeClr val="tx1">
                    <a:lumMod val="75000"/>
                    <a:lumOff val="25000"/>
                  </a:schemeClr>
                </a:solidFill>
              </a:rPr>
              <a:t>open</a:t>
            </a:r>
            <a:r>
              <a:rPr lang="sv-SE" dirty="0">
                <a:solidFill>
                  <a:schemeClr val="tx1">
                    <a:lumMod val="75000"/>
                    <a:lumOff val="25000"/>
                  </a:schemeClr>
                </a:solidFill>
              </a:rPr>
              <a:t> </a:t>
            </a:r>
            <a:r>
              <a:rPr lang="sv-SE" dirty="0" err="1">
                <a:solidFill>
                  <a:schemeClr val="tx1">
                    <a:lumMod val="75000"/>
                    <a:lumOff val="25000"/>
                  </a:schemeClr>
                </a:solidFill>
              </a:rPr>
              <a:t>class</a:t>
            </a:r>
            <a:r>
              <a:rPr lang="sv-SE" dirty="0">
                <a:solidFill>
                  <a:schemeClr val="tx1">
                    <a:lumMod val="75000"/>
                    <a:lumOff val="25000"/>
                  </a:schemeClr>
                </a:solidFill>
              </a:rPr>
              <a:t> </a:t>
            </a:r>
            <a:r>
              <a:rPr lang="sv-SE" dirty="0" err="1">
                <a:solidFill>
                  <a:schemeClr val="tx1">
                    <a:lumMod val="75000"/>
                    <a:lumOff val="25000"/>
                  </a:schemeClr>
                </a:solidFill>
              </a:rPr>
              <a:t>lexical</a:t>
            </a:r>
            <a:r>
              <a:rPr lang="sv-SE" dirty="0">
                <a:solidFill>
                  <a:schemeClr val="tx1">
                    <a:lumMod val="75000"/>
                    <a:lumOff val="25000"/>
                  </a:schemeClr>
                </a:solidFill>
              </a:rPr>
              <a:t> </a:t>
            </a:r>
            <a:r>
              <a:rPr lang="sv-SE" dirty="0" err="1">
                <a:solidFill>
                  <a:schemeClr val="tx1">
                    <a:lumMod val="75000"/>
                    <a:lumOff val="25000"/>
                  </a:schemeClr>
                </a:solidFill>
              </a:rPr>
              <a:t>items</a:t>
            </a:r>
            <a:r>
              <a:rPr lang="sv-SE" dirty="0">
                <a:solidFill>
                  <a:schemeClr val="tx1">
                    <a:lumMod val="75000"/>
                    <a:lumOff val="25000"/>
                  </a:schemeClr>
                </a:solidFill>
              </a:rPr>
              <a:t>.</a:t>
            </a:r>
          </a:p>
          <a:p>
            <a:r>
              <a:rPr lang="sv-SE" dirty="0" err="1" smtClean="0">
                <a:solidFill>
                  <a:schemeClr val="bg1">
                    <a:lumMod val="65000"/>
                  </a:schemeClr>
                </a:solidFill>
              </a:rPr>
              <a:t>Promote</a:t>
            </a:r>
            <a:r>
              <a:rPr lang="sv-SE" dirty="0" smtClean="0">
                <a:solidFill>
                  <a:schemeClr val="bg1">
                    <a:lumMod val="65000"/>
                  </a:schemeClr>
                </a:solidFill>
              </a:rPr>
              <a:t> a </a:t>
            </a:r>
            <a:r>
              <a:rPr lang="sv-SE" dirty="0" err="1" smtClean="0">
                <a:solidFill>
                  <a:schemeClr val="bg1">
                    <a:lumMod val="65000"/>
                  </a:schemeClr>
                </a:solidFill>
              </a:rPr>
              <a:t>discussion</a:t>
            </a:r>
            <a:r>
              <a:rPr lang="sv-SE" dirty="0" smtClean="0">
                <a:solidFill>
                  <a:schemeClr val="bg1">
                    <a:lumMod val="65000"/>
                  </a:schemeClr>
                </a:solidFill>
              </a:rPr>
              <a:t> </a:t>
            </a:r>
            <a:r>
              <a:rPr lang="sv-SE" dirty="0" err="1" smtClean="0">
                <a:solidFill>
                  <a:schemeClr val="bg1">
                    <a:lumMod val="65000"/>
                  </a:schemeClr>
                </a:solidFill>
              </a:rPr>
              <a:t>about</a:t>
            </a:r>
            <a:r>
              <a:rPr lang="sv-SE" dirty="0" smtClean="0">
                <a:solidFill>
                  <a:schemeClr val="bg1">
                    <a:lumMod val="65000"/>
                  </a:schemeClr>
                </a:solidFill>
              </a:rPr>
              <a:t> the </a:t>
            </a:r>
            <a:r>
              <a:rPr lang="sv-SE" dirty="0" err="1" smtClean="0">
                <a:solidFill>
                  <a:schemeClr val="bg1">
                    <a:lumMod val="65000"/>
                  </a:schemeClr>
                </a:solidFill>
              </a:rPr>
              <a:t>role</a:t>
            </a:r>
            <a:r>
              <a:rPr lang="sv-SE" dirty="0" smtClean="0">
                <a:solidFill>
                  <a:schemeClr val="bg1">
                    <a:lumMod val="65000"/>
                  </a:schemeClr>
                </a:solidFill>
              </a:rPr>
              <a:t> </a:t>
            </a:r>
            <a:r>
              <a:rPr lang="sv-SE" err="1" smtClean="0">
                <a:solidFill>
                  <a:schemeClr val="bg1">
                    <a:lumMod val="65000"/>
                  </a:schemeClr>
                </a:solidFill>
              </a:rPr>
              <a:t>of</a:t>
            </a:r>
            <a:r>
              <a:rPr lang="sv-SE" smtClean="0">
                <a:solidFill>
                  <a:schemeClr val="bg1">
                    <a:lumMod val="65000"/>
                  </a:schemeClr>
                </a:solidFill>
              </a:rPr>
              <a:t> frequency.</a:t>
            </a:r>
          </a:p>
        </p:txBody>
      </p:sp>
      <p:sp>
        <p:nvSpPr>
          <p:cNvPr id="4" name="Platshållare för sidfot 3"/>
          <p:cNvSpPr>
            <a:spLocks noGrp="1"/>
          </p:cNvSpPr>
          <p:nvPr>
            <p:ph type="ftr" sz="quarter" idx="11"/>
          </p:nvPr>
        </p:nvSpPr>
        <p:spPr/>
        <p:txBody>
          <a:bodyPr/>
          <a:lstStyle/>
          <a:p>
            <a:r>
              <a:rPr lang="en-US" dirty="0" smtClean="0"/>
              <a:t>Susanne Vejdemo, Stockholm University</a:t>
            </a:r>
            <a:endParaRPr lang="sv-SE" dirty="0"/>
          </a:p>
        </p:txBody>
      </p:sp>
      <p:sp>
        <p:nvSpPr>
          <p:cNvPr id="6" name="Slide Number Placeholder 5"/>
          <p:cNvSpPr>
            <a:spLocks noGrp="1"/>
          </p:cNvSpPr>
          <p:nvPr>
            <p:ph type="sldNum" sz="quarter" idx="12"/>
          </p:nvPr>
        </p:nvSpPr>
        <p:spPr/>
        <p:txBody>
          <a:bodyPr/>
          <a:lstStyle/>
          <a:p>
            <a:fld id="{400B66ED-EE6C-4E7E-848D-94DB84BF3115}" type="slidenum">
              <a:rPr lang="sv-SE" smtClean="0"/>
              <a:pPr/>
              <a:t>32</a:t>
            </a:fld>
            <a:endParaRPr lang="sv-SE"/>
          </a:p>
        </p:txBody>
      </p:sp>
      <p:sp>
        <p:nvSpPr>
          <p:cNvPr id="7" name="Date Placeholder 6"/>
          <p:cNvSpPr>
            <a:spLocks noGrp="1"/>
          </p:cNvSpPr>
          <p:nvPr>
            <p:ph type="dt" sz="half" idx="10"/>
          </p:nvPr>
        </p:nvSpPr>
        <p:spPr/>
        <p:txBody>
          <a:bodyPr/>
          <a:lstStyle/>
          <a:p>
            <a:fld id="{BD797E1E-8C1D-48FF-938E-A57257D78790}" type="datetime5">
              <a:rPr lang="en-GB" smtClean="0"/>
              <a:t>27-Jun-16</a:t>
            </a:fld>
            <a:endParaRPr lang="sv-SE"/>
          </a:p>
        </p:txBody>
      </p:sp>
    </p:spTree>
    <p:extLst>
      <p:ext uri="{BB962C8B-B14F-4D97-AF65-F5344CB8AC3E}">
        <p14:creationId xmlns:p14="http://schemas.microsoft.com/office/powerpoint/2010/main" val="34299082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Aim</a:t>
            </a:r>
            <a:r>
              <a:rPr lang="sv-SE" dirty="0" smtClean="0"/>
              <a:t> </a:t>
            </a:r>
            <a:r>
              <a:rPr lang="sv-SE" dirty="0" err="1" smtClean="0"/>
              <a:t>of</a:t>
            </a:r>
            <a:r>
              <a:rPr lang="sv-SE" dirty="0" smtClean="0"/>
              <a:t> presentation</a:t>
            </a:r>
            <a:endParaRPr lang="sv-SE" dirty="0"/>
          </a:p>
        </p:txBody>
      </p:sp>
      <p:sp>
        <p:nvSpPr>
          <p:cNvPr id="3" name="Platshållare för innehåll 2"/>
          <p:cNvSpPr>
            <a:spLocks noGrp="1"/>
          </p:cNvSpPr>
          <p:nvPr>
            <p:ph idx="1"/>
          </p:nvPr>
        </p:nvSpPr>
        <p:spPr/>
        <p:txBody>
          <a:bodyPr/>
          <a:lstStyle/>
          <a:p>
            <a:r>
              <a:rPr lang="sv-SE" dirty="0" err="1" smtClean="0">
                <a:solidFill>
                  <a:schemeClr val="bg1">
                    <a:lumMod val="65000"/>
                  </a:schemeClr>
                </a:solidFill>
              </a:rPr>
              <a:t>Argue</a:t>
            </a:r>
            <a:r>
              <a:rPr lang="sv-SE" dirty="0" smtClean="0">
                <a:solidFill>
                  <a:schemeClr val="bg1">
                    <a:lumMod val="65000"/>
                  </a:schemeClr>
                </a:solidFill>
              </a:rPr>
              <a:t> </a:t>
            </a:r>
            <a:r>
              <a:rPr lang="sv-SE" dirty="0" err="1" smtClean="0">
                <a:solidFill>
                  <a:schemeClr val="bg1">
                    <a:lumMod val="65000"/>
                  </a:schemeClr>
                </a:solidFill>
              </a:rPr>
              <a:t>that</a:t>
            </a:r>
            <a:r>
              <a:rPr lang="sv-SE" dirty="0" smtClean="0">
                <a:solidFill>
                  <a:schemeClr val="bg1">
                    <a:lumMod val="65000"/>
                  </a:schemeClr>
                </a:solidFill>
              </a:rPr>
              <a:t> the rate </a:t>
            </a:r>
            <a:r>
              <a:rPr lang="sv-SE" dirty="0" err="1" smtClean="0">
                <a:solidFill>
                  <a:schemeClr val="bg1">
                    <a:lumMod val="65000"/>
                  </a:schemeClr>
                </a:solidFill>
              </a:rPr>
              <a:t>of</a:t>
            </a:r>
            <a:r>
              <a:rPr lang="sv-SE" dirty="0" smtClean="0">
                <a:solidFill>
                  <a:schemeClr val="bg1">
                    <a:lumMod val="65000"/>
                  </a:schemeClr>
                </a:solidFill>
              </a:rPr>
              <a:t> </a:t>
            </a:r>
            <a:r>
              <a:rPr lang="sv-SE" dirty="0" err="1" smtClean="0">
                <a:solidFill>
                  <a:schemeClr val="bg1">
                    <a:lumMod val="65000"/>
                  </a:schemeClr>
                </a:solidFill>
              </a:rPr>
              <a:t>lexical</a:t>
            </a:r>
            <a:r>
              <a:rPr lang="sv-SE" dirty="0" smtClean="0">
                <a:solidFill>
                  <a:schemeClr val="bg1">
                    <a:lumMod val="65000"/>
                  </a:schemeClr>
                </a:solidFill>
              </a:rPr>
              <a:t> </a:t>
            </a:r>
            <a:r>
              <a:rPr lang="sv-SE" dirty="0" err="1" smtClean="0">
                <a:solidFill>
                  <a:schemeClr val="bg1">
                    <a:lumMod val="65000"/>
                  </a:schemeClr>
                </a:solidFill>
              </a:rPr>
              <a:t>replacement</a:t>
            </a:r>
            <a:r>
              <a:rPr lang="sv-SE" dirty="0" smtClean="0">
                <a:solidFill>
                  <a:schemeClr val="bg1">
                    <a:lumMod val="65000"/>
                  </a:schemeClr>
                </a:solidFill>
              </a:rPr>
              <a:t> for </a:t>
            </a:r>
            <a:r>
              <a:rPr lang="sv-SE" dirty="0" err="1" smtClean="0">
                <a:solidFill>
                  <a:schemeClr val="bg1">
                    <a:lumMod val="65000"/>
                  </a:schemeClr>
                </a:solidFill>
              </a:rPr>
              <a:t>open</a:t>
            </a:r>
            <a:r>
              <a:rPr lang="sv-SE" dirty="0" smtClean="0">
                <a:solidFill>
                  <a:schemeClr val="bg1">
                    <a:lumMod val="65000"/>
                  </a:schemeClr>
                </a:solidFill>
              </a:rPr>
              <a:t> and </a:t>
            </a:r>
            <a:r>
              <a:rPr lang="sv-SE" dirty="0" err="1" smtClean="0">
                <a:solidFill>
                  <a:schemeClr val="bg1">
                    <a:lumMod val="65000"/>
                  </a:schemeClr>
                </a:solidFill>
              </a:rPr>
              <a:t>closed</a:t>
            </a:r>
            <a:r>
              <a:rPr lang="sv-SE" dirty="0" smtClean="0">
                <a:solidFill>
                  <a:schemeClr val="bg1">
                    <a:lumMod val="65000"/>
                  </a:schemeClr>
                </a:solidFill>
              </a:rPr>
              <a:t> </a:t>
            </a:r>
            <a:r>
              <a:rPr lang="sv-SE" dirty="0" err="1" smtClean="0">
                <a:solidFill>
                  <a:schemeClr val="bg1">
                    <a:lumMod val="65000"/>
                  </a:schemeClr>
                </a:solidFill>
              </a:rPr>
              <a:t>class</a:t>
            </a:r>
            <a:r>
              <a:rPr lang="sv-SE" dirty="0" smtClean="0">
                <a:solidFill>
                  <a:schemeClr val="bg1">
                    <a:lumMod val="65000"/>
                  </a:schemeClr>
                </a:solidFill>
              </a:rPr>
              <a:t> </a:t>
            </a:r>
            <a:r>
              <a:rPr lang="sv-SE" dirty="0" err="1" smtClean="0">
                <a:solidFill>
                  <a:schemeClr val="bg1">
                    <a:lumMod val="65000"/>
                  </a:schemeClr>
                </a:solidFill>
              </a:rPr>
              <a:t>lexical</a:t>
            </a:r>
            <a:r>
              <a:rPr lang="sv-SE" dirty="0" smtClean="0">
                <a:solidFill>
                  <a:schemeClr val="bg1">
                    <a:lumMod val="65000"/>
                  </a:schemeClr>
                </a:solidFill>
              </a:rPr>
              <a:t> </a:t>
            </a:r>
            <a:r>
              <a:rPr lang="sv-SE" dirty="0" err="1" smtClean="0">
                <a:solidFill>
                  <a:schemeClr val="bg1">
                    <a:lumMod val="65000"/>
                  </a:schemeClr>
                </a:solidFill>
              </a:rPr>
              <a:t>items</a:t>
            </a:r>
            <a:r>
              <a:rPr lang="sv-SE" dirty="0" smtClean="0">
                <a:solidFill>
                  <a:schemeClr val="bg1">
                    <a:lumMod val="65000"/>
                  </a:schemeClr>
                </a:solidFill>
              </a:rPr>
              <a:t> </a:t>
            </a:r>
            <a:r>
              <a:rPr lang="sv-SE" dirty="0" err="1" smtClean="0">
                <a:solidFill>
                  <a:schemeClr val="bg1">
                    <a:lumMod val="65000"/>
                  </a:schemeClr>
                </a:solidFill>
              </a:rPr>
              <a:t>should</a:t>
            </a:r>
            <a:r>
              <a:rPr lang="sv-SE" dirty="0" smtClean="0">
                <a:solidFill>
                  <a:schemeClr val="bg1">
                    <a:lumMod val="65000"/>
                  </a:schemeClr>
                </a:solidFill>
              </a:rPr>
              <a:t> be </a:t>
            </a:r>
            <a:r>
              <a:rPr lang="sv-SE" dirty="0" err="1" smtClean="0">
                <a:solidFill>
                  <a:schemeClr val="bg1">
                    <a:lumMod val="65000"/>
                  </a:schemeClr>
                </a:solidFill>
              </a:rPr>
              <a:t>analyzed</a:t>
            </a:r>
            <a:r>
              <a:rPr lang="sv-SE" dirty="0" smtClean="0">
                <a:solidFill>
                  <a:schemeClr val="bg1">
                    <a:lumMod val="65000"/>
                  </a:schemeClr>
                </a:solidFill>
              </a:rPr>
              <a:t> </a:t>
            </a:r>
            <a:r>
              <a:rPr lang="sv-SE" dirty="0" err="1" smtClean="0">
                <a:solidFill>
                  <a:schemeClr val="bg1">
                    <a:lumMod val="65000"/>
                  </a:schemeClr>
                </a:solidFill>
              </a:rPr>
              <a:t>separately</a:t>
            </a:r>
            <a:r>
              <a:rPr lang="sv-SE" dirty="0" smtClean="0">
                <a:solidFill>
                  <a:schemeClr val="bg1">
                    <a:lumMod val="65000"/>
                  </a:schemeClr>
                </a:solidFill>
              </a:rPr>
              <a:t>.</a:t>
            </a:r>
          </a:p>
          <a:p>
            <a:r>
              <a:rPr lang="sv-SE" dirty="0">
                <a:solidFill>
                  <a:schemeClr val="bg1">
                    <a:lumMod val="65000"/>
                  </a:schemeClr>
                </a:solidFill>
              </a:rPr>
              <a:t>Present a statistical </a:t>
            </a:r>
            <a:r>
              <a:rPr lang="sv-SE" dirty="0" err="1">
                <a:solidFill>
                  <a:schemeClr val="bg1">
                    <a:lumMod val="65000"/>
                  </a:schemeClr>
                </a:solidFill>
              </a:rPr>
              <a:t>model</a:t>
            </a:r>
            <a:r>
              <a:rPr lang="sv-SE" dirty="0">
                <a:solidFill>
                  <a:schemeClr val="bg1">
                    <a:lumMod val="65000"/>
                  </a:schemeClr>
                </a:solidFill>
              </a:rPr>
              <a:t> </a:t>
            </a:r>
            <a:r>
              <a:rPr lang="sv-SE" dirty="0" err="1">
                <a:solidFill>
                  <a:schemeClr val="bg1">
                    <a:lumMod val="65000"/>
                  </a:schemeClr>
                </a:solidFill>
              </a:rPr>
              <a:t>which</a:t>
            </a:r>
            <a:r>
              <a:rPr lang="sv-SE" dirty="0">
                <a:solidFill>
                  <a:schemeClr val="bg1">
                    <a:lumMod val="65000"/>
                  </a:schemeClr>
                </a:solidFill>
              </a:rPr>
              <a:t> </a:t>
            </a:r>
            <a:r>
              <a:rPr lang="sv-SE" dirty="0" err="1">
                <a:solidFill>
                  <a:schemeClr val="bg1">
                    <a:lumMod val="65000"/>
                  </a:schemeClr>
                </a:solidFill>
              </a:rPr>
              <a:t>partly</a:t>
            </a:r>
            <a:r>
              <a:rPr lang="sv-SE" dirty="0">
                <a:solidFill>
                  <a:schemeClr val="bg1">
                    <a:lumMod val="65000"/>
                  </a:schemeClr>
                </a:solidFill>
              </a:rPr>
              <a:t> </a:t>
            </a:r>
            <a:r>
              <a:rPr lang="sv-SE" dirty="0" err="1">
                <a:solidFill>
                  <a:schemeClr val="bg1">
                    <a:lumMod val="65000"/>
                  </a:schemeClr>
                </a:solidFill>
              </a:rPr>
              <a:t>predicts</a:t>
            </a:r>
            <a:r>
              <a:rPr lang="sv-SE" dirty="0">
                <a:solidFill>
                  <a:schemeClr val="bg1">
                    <a:lumMod val="65000"/>
                  </a:schemeClr>
                </a:solidFill>
              </a:rPr>
              <a:t> the rate </a:t>
            </a:r>
            <a:r>
              <a:rPr lang="sv-SE" dirty="0" err="1">
                <a:solidFill>
                  <a:schemeClr val="bg1">
                    <a:lumMod val="65000"/>
                  </a:schemeClr>
                </a:solidFill>
              </a:rPr>
              <a:t>of</a:t>
            </a:r>
            <a:r>
              <a:rPr lang="sv-SE" dirty="0">
                <a:solidFill>
                  <a:schemeClr val="bg1">
                    <a:lumMod val="65000"/>
                  </a:schemeClr>
                </a:solidFill>
              </a:rPr>
              <a:t> </a:t>
            </a:r>
            <a:r>
              <a:rPr lang="sv-SE" dirty="0" err="1">
                <a:solidFill>
                  <a:schemeClr val="bg1">
                    <a:lumMod val="65000"/>
                  </a:schemeClr>
                </a:solidFill>
              </a:rPr>
              <a:t>lexical</a:t>
            </a:r>
            <a:r>
              <a:rPr lang="sv-SE" dirty="0">
                <a:solidFill>
                  <a:schemeClr val="bg1">
                    <a:lumMod val="65000"/>
                  </a:schemeClr>
                </a:solidFill>
              </a:rPr>
              <a:t> </a:t>
            </a:r>
            <a:r>
              <a:rPr lang="sv-SE" dirty="0" err="1">
                <a:solidFill>
                  <a:schemeClr val="bg1">
                    <a:lumMod val="65000"/>
                  </a:schemeClr>
                </a:solidFill>
              </a:rPr>
              <a:t>replacement</a:t>
            </a:r>
            <a:r>
              <a:rPr lang="sv-SE" dirty="0">
                <a:solidFill>
                  <a:schemeClr val="bg1">
                    <a:lumMod val="65000"/>
                  </a:schemeClr>
                </a:solidFill>
              </a:rPr>
              <a:t> for </a:t>
            </a:r>
            <a:r>
              <a:rPr lang="sv-SE" dirty="0" err="1">
                <a:solidFill>
                  <a:schemeClr val="bg1">
                    <a:lumMod val="65000"/>
                  </a:schemeClr>
                </a:solidFill>
              </a:rPr>
              <a:t>open</a:t>
            </a:r>
            <a:r>
              <a:rPr lang="sv-SE" dirty="0">
                <a:solidFill>
                  <a:schemeClr val="bg1">
                    <a:lumMod val="65000"/>
                  </a:schemeClr>
                </a:solidFill>
              </a:rPr>
              <a:t> </a:t>
            </a:r>
            <a:r>
              <a:rPr lang="sv-SE" dirty="0" err="1">
                <a:solidFill>
                  <a:schemeClr val="bg1">
                    <a:lumMod val="65000"/>
                  </a:schemeClr>
                </a:solidFill>
              </a:rPr>
              <a:t>class</a:t>
            </a:r>
            <a:r>
              <a:rPr lang="sv-SE" dirty="0">
                <a:solidFill>
                  <a:schemeClr val="bg1">
                    <a:lumMod val="65000"/>
                  </a:schemeClr>
                </a:solidFill>
              </a:rPr>
              <a:t> </a:t>
            </a:r>
            <a:r>
              <a:rPr lang="sv-SE" dirty="0" err="1">
                <a:solidFill>
                  <a:schemeClr val="bg1">
                    <a:lumMod val="65000"/>
                  </a:schemeClr>
                </a:solidFill>
              </a:rPr>
              <a:t>lexical</a:t>
            </a:r>
            <a:r>
              <a:rPr lang="sv-SE" dirty="0">
                <a:solidFill>
                  <a:schemeClr val="bg1">
                    <a:lumMod val="65000"/>
                  </a:schemeClr>
                </a:solidFill>
              </a:rPr>
              <a:t> </a:t>
            </a:r>
            <a:r>
              <a:rPr lang="sv-SE" dirty="0" err="1">
                <a:solidFill>
                  <a:schemeClr val="bg1">
                    <a:lumMod val="65000"/>
                  </a:schemeClr>
                </a:solidFill>
              </a:rPr>
              <a:t>items</a:t>
            </a:r>
            <a:r>
              <a:rPr lang="sv-SE" dirty="0">
                <a:solidFill>
                  <a:schemeClr val="bg1">
                    <a:lumMod val="65000"/>
                  </a:schemeClr>
                </a:solidFill>
              </a:rPr>
              <a:t>.</a:t>
            </a:r>
          </a:p>
          <a:p>
            <a:r>
              <a:rPr lang="sv-SE" dirty="0" err="1" smtClean="0">
                <a:solidFill>
                  <a:schemeClr val="tx1">
                    <a:lumMod val="75000"/>
                    <a:lumOff val="25000"/>
                  </a:schemeClr>
                </a:solidFill>
              </a:rPr>
              <a:t>Promote</a:t>
            </a:r>
            <a:r>
              <a:rPr lang="sv-SE" dirty="0" smtClean="0">
                <a:solidFill>
                  <a:schemeClr val="tx1">
                    <a:lumMod val="75000"/>
                    <a:lumOff val="25000"/>
                  </a:schemeClr>
                </a:solidFill>
              </a:rPr>
              <a:t> a </a:t>
            </a:r>
            <a:r>
              <a:rPr lang="sv-SE" dirty="0" err="1" smtClean="0">
                <a:solidFill>
                  <a:schemeClr val="tx1">
                    <a:lumMod val="75000"/>
                    <a:lumOff val="25000"/>
                  </a:schemeClr>
                </a:solidFill>
              </a:rPr>
              <a:t>discussion</a:t>
            </a:r>
            <a:r>
              <a:rPr lang="sv-SE" dirty="0" smtClean="0">
                <a:solidFill>
                  <a:schemeClr val="tx1">
                    <a:lumMod val="75000"/>
                    <a:lumOff val="25000"/>
                  </a:schemeClr>
                </a:solidFill>
              </a:rPr>
              <a:t> </a:t>
            </a:r>
            <a:r>
              <a:rPr lang="sv-SE" dirty="0" err="1" smtClean="0">
                <a:solidFill>
                  <a:schemeClr val="tx1">
                    <a:lumMod val="75000"/>
                    <a:lumOff val="25000"/>
                  </a:schemeClr>
                </a:solidFill>
              </a:rPr>
              <a:t>about</a:t>
            </a:r>
            <a:r>
              <a:rPr lang="sv-SE" dirty="0" smtClean="0">
                <a:solidFill>
                  <a:schemeClr val="tx1">
                    <a:lumMod val="75000"/>
                    <a:lumOff val="25000"/>
                  </a:schemeClr>
                </a:solidFill>
              </a:rPr>
              <a:t> the </a:t>
            </a:r>
            <a:r>
              <a:rPr lang="sv-SE" dirty="0" err="1" smtClean="0">
                <a:solidFill>
                  <a:schemeClr val="tx1">
                    <a:lumMod val="75000"/>
                    <a:lumOff val="25000"/>
                  </a:schemeClr>
                </a:solidFill>
              </a:rPr>
              <a:t>role</a:t>
            </a:r>
            <a:r>
              <a:rPr lang="sv-SE" dirty="0" smtClean="0">
                <a:solidFill>
                  <a:schemeClr val="tx1">
                    <a:lumMod val="75000"/>
                    <a:lumOff val="25000"/>
                  </a:schemeClr>
                </a:solidFill>
              </a:rPr>
              <a:t> </a:t>
            </a:r>
            <a:r>
              <a:rPr lang="sv-SE" err="1" smtClean="0">
                <a:solidFill>
                  <a:schemeClr val="tx1">
                    <a:lumMod val="75000"/>
                    <a:lumOff val="25000"/>
                  </a:schemeClr>
                </a:solidFill>
              </a:rPr>
              <a:t>of</a:t>
            </a:r>
            <a:r>
              <a:rPr lang="sv-SE" smtClean="0">
                <a:solidFill>
                  <a:schemeClr val="tx1">
                    <a:lumMod val="75000"/>
                    <a:lumOff val="25000"/>
                  </a:schemeClr>
                </a:solidFill>
              </a:rPr>
              <a:t> frequency.</a:t>
            </a:r>
          </a:p>
        </p:txBody>
      </p:sp>
      <p:sp>
        <p:nvSpPr>
          <p:cNvPr id="4" name="Platshållare för sidfot 3"/>
          <p:cNvSpPr>
            <a:spLocks noGrp="1"/>
          </p:cNvSpPr>
          <p:nvPr>
            <p:ph type="ftr" sz="quarter" idx="11"/>
          </p:nvPr>
        </p:nvSpPr>
        <p:spPr/>
        <p:txBody>
          <a:bodyPr/>
          <a:lstStyle/>
          <a:p>
            <a:r>
              <a:rPr lang="en-US" dirty="0" smtClean="0"/>
              <a:t>Susanne Vejdemo, Stockholm University</a:t>
            </a:r>
            <a:endParaRPr lang="sv-SE" dirty="0"/>
          </a:p>
        </p:txBody>
      </p:sp>
      <p:sp>
        <p:nvSpPr>
          <p:cNvPr id="6" name="Slide Number Placeholder 5"/>
          <p:cNvSpPr>
            <a:spLocks noGrp="1"/>
          </p:cNvSpPr>
          <p:nvPr>
            <p:ph type="sldNum" sz="quarter" idx="12"/>
          </p:nvPr>
        </p:nvSpPr>
        <p:spPr/>
        <p:txBody>
          <a:bodyPr/>
          <a:lstStyle/>
          <a:p>
            <a:fld id="{400B66ED-EE6C-4E7E-848D-94DB84BF3115}" type="slidenum">
              <a:rPr lang="sv-SE" smtClean="0"/>
              <a:pPr/>
              <a:t>33</a:t>
            </a:fld>
            <a:endParaRPr lang="sv-SE"/>
          </a:p>
        </p:txBody>
      </p:sp>
      <p:sp>
        <p:nvSpPr>
          <p:cNvPr id="7" name="Date Placeholder 6"/>
          <p:cNvSpPr>
            <a:spLocks noGrp="1"/>
          </p:cNvSpPr>
          <p:nvPr>
            <p:ph type="dt" sz="half" idx="10"/>
          </p:nvPr>
        </p:nvSpPr>
        <p:spPr/>
        <p:txBody>
          <a:bodyPr/>
          <a:lstStyle/>
          <a:p>
            <a:fld id="{BD797E1E-8C1D-48FF-938E-A57257D78790}" type="datetime5">
              <a:rPr lang="en-GB" smtClean="0"/>
              <a:t>27-Jun-16</a:t>
            </a:fld>
            <a:endParaRPr lang="sv-SE"/>
          </a:p>
        </p:txBody>
      </p:sp>
    </p:spTree>
    <p:extLst>
      <p:ext uri="{BB962C8B-B14F-4D97-AF65-F5344CB8AC3E}">
        <p14:creationId xmlns:p14="http://schemas.microsoft.com/office/powerpoint/2010/main" val="2610179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err="1" smtClean="0"/>
              <a:t>What</a:t>
            </a:r>
            <a:r>
              <a:rPr lang="sv-SE" dirty="0" smtClean="0"/>
              <a:t> is </a:t>
            </a:r>
            <a:r>
              <a:rPr lang="sv-SE" dirty="0" err="1" smtClean="0"/>
              <a:t>frequency</a:t>
            </a:r>
            <a:r>
              <a:rPr lang="sv-SE" dirty="0" smtClean="0"/>
              <a:t>?</a:t>
            </a:r>
            <a:endParaRPr lang="en-US" dirty="0"/>
          </a:p>
        </p:txBody>
      </p:sp>
      <p:sp>
        <p:nvSpPr>
          <p:cNvPr id="3" name="Content Placeholder 2"/>
          <p:cNvSpPr>
            <a:spLocks noGrp="1"/>
          </p:cNvSpPr>
          <p:nvPr>
            <p:ph idx="1"/>
          </p:nvPr>
        </p:nvSpPr>
        <p:spPr/>
        <p:txBody>
          <a:bodyPr/>
          <a:lstStyle/>
          <a:p>
            <a:r>
              <a:rPr lang="sv-SE" smtClean="0"/>
              <a:t>Raw frequency</a:t>
            </a:r>
            <a:endParaRPr lang="en-US" sz="1100" dirty="0"/>
          </a:p>
          <a:p>
            <a:r>
              <a:rPr lang="en-US" smtClean="0"/>
              <a:t>Distributional frequency profile</a:t>
            </a:r>
          </a:p>
          <a:p>
            <a:r>
              <a:rPr lang="en-US" smtClean="0"/>
              <a:t>Type frequency vs. Token </a:t>
            </a:r>
            <a:r>
              <a:rPr lang="en-US" smtClean="0"/>
              <a:t>frequency</a:t>
            </a:r>
            <a:endParaRPr lang="en-US" smtClean="0"/>
          </a:p>
        </p:txBody>
      </p:sp>
      <p:sp>
        <p:nvSpPr>
          <p:cNvPr id="4" name="Date Placeholder 3"/>
          <p:cNvSpPr>
            <a:spLocks noGrp="1"/>
          </p:cNvSpPr>
          <p:nvPr>
            <p:ph type="dt" sz="half" idx="10"/>
          </p:nvPr>
        </p:nvSpPr>
        <p:spPr/>
        <p:txBody>
          <a:bodyPr/>
          <a:lstStyle/>
          <a:p>
            <a:fld id="{A622C821-5C00-4371-88BA-3A9B3221BDF9}" type="datetime5">
              <a:rPr lang="en-GB" smtClean="0"/>
              <a:t>27-Jun-16</a:t>
            </a:fld>
            <a:endParaRPr lang="sv-SE"/>
          </a:p>
        </p:txBody>
      </p:sp>
      <p:sp>
        <p:nvSpPr>
          <p:cNvPr id="5" name="Footer Placeholder 4"/>
          <p:cNvSpPr>
            <a:spLocks noGrp="1"/>
          </p:cNvSpPr>
          <p:nvPr>
            <p:ph type="ftr" sz="quarter" idx="11"/>
          </p:nvPr>
        </p:nvSpPr>
        <p:spPr/>
        <p:txBody>
          <a:bodyPr/>
          <a:lstStyle/>
          <a:p>
            <a:r>
              <a:rPr lang="en-US" smtClean="0"/>
              <a:t>Susanne Vejdemo, Stockholm University</a:t>
            </a:r>
            <a:endParaRPr lang="sv-SE"/>
          </a:p>
        </p:txBody>
      </p:sp>
      <p:sp>
        <p:nvSpPr>
          <p:cNvPr id="6" name="Slide Number Placeholder 5"/>
          <p:cNvSpPr>
            <a:spLocks noGrp="1"/>
          </p:cNvSpPr>
          <p:nvPr>
            <p:ph type="sldNum" sz="quarter" idx="12"/>
          </p:nvPr>
        </p:nvSpPr>
        <p:spPr/>
        <p:txBody>
          <a:bodyPr/>
          <a:lstStyle/>
          <a:p>
            <a:fld id="{400B66ED-EE6C-4E7E-848D-94DB84BF3115}" type="slidenum">
              <a:rPr lang="sv-SE" smtClean="0"/>
              <a:pPr/>
              <a:t>34</a:t>
            </a:fld>
            <a:endParaRPr lang="sv-SE"/>
          </a:p>
        </p:txBody>
      </p:sp>
    </p:spTree>
    <p:extLst>
      <p:ext uri="{BB962C8B-B14F-4D97-AF65-F5344CB8AC3E}">
        <p14:creationId xmlns:p14="http://schemas.microsoft.com/office/powerpoint/2010/main" val="29028344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smtClean="0"/>
              <a:t>What do we know about type/token freq?</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mtClean="0"/>
              <a:t>Bybee 2007, Pfäder&amp;Behrens 2016:</a:t>
            </a:r>
            <a:endParaRPr lang="sv-SE" smtClean="0"/>
          </a:p>
          <a:p>
            <a:r>
              <a:rPr lang="sv-SE" smtClean="0"/>
              <a:t>High </a:t>
            </a:r>
            <a:r>
              <a:rPr lang="sv-SE" dirty="0" smtClean="0"/>
              <a:t>token </a:t>
            </a:r>
            <a:r>
              <a:rPr lang="sv-SE" dirty="0" err="1" smtClean="0"/>
              <a:t>frequency</a:t>
            </a:r>
            <a:r>
              <a:rPr lang="sv-SE" dirty="0" smtClean="0"/>
              <a:t> </a:t>
            </a:r>
            <a:r>
              <a:rPr lang="sv-SE" dirty="0" err="1" smtClean="0"/>
              <a:t>of</a:t>
            </a:r>
            <a:r>
              <a:rPr lang="sv-SE" dirty="0" smtClean="0"/>
              <a:t> an item has a </a:t>
            </a:r>
          </a:p>
          <a:p>
            <a:pPr lvl="1"/>
            <a:r>
              <a:rPr lang="sv-SE" dirty="0" smtClean="0"/>
              <a:t>…</a:t>
            </a:r>
            <a:r>
              <a:rPr lang="sv-SE" dirty="0" err="1" smtClean="0"/>
              <a:t>Conserving</a:t>
            </a:r>
            <a:r>
              <a:rPr lang="sv-SE" dirty="0" smtClean="0"/>
              <a:t> </a:t>
            </a:r>
            <a:r>
              <a:rPr lang="sv-SE" dirty="0" err="1" smtClean="0"/>
              <a:t>effect</a:t>
            </a:r>
            <a:r>
              <a:rPr lang="sv-SE" dirty="0" smtClean="0"/>
              <a:t>…</a:t>
            </a:r>
          </a:p>
          <a:p>
            <a:pPr lvl="2"/>
            <a:r>
              <a:rPr lang="sv-SE" smtClean="0"/>
              <a:t>…is connected to less </a:t>
            </a:r>
            <a:r>
              <a:rPr lang="sv-SE" dirty="0" err="1" smtClean="0"/>
              <a:t>lexical</a:t>
            </a:r>
            <a:r>
              <a:rPr lang="sv-SE" dirty="0" smtClean="0"/>
              <a:t> </a:t>
            </a:r>
            <a:r>
              <a:rPr lang="sv-SE" dirty="0" err="1" smtClean="0"/>
              <a:t>replacement</a:t>
            </a:r>
            <a:r>
              <a:rPr lang="sv-SE" dirty="0" smtClean="0"/>
              <a:t>.</a:t>
            </a:r>
          </a:p>
          <a:p>
            <a:pPr lvl="3"/>
            <a:r>
              <a:rPr lang="sv-SE" dirty="0" smtClean="0"/>
              <a:t>… </a:t>
            </a:r>
            <a:r>
              <a:rPr lang="sv-SE" dirty="0" err="1" smtClean="0"/>
              <a:t>because</a:t>
            </a:r>
            <a:r>
              <a:rPr lang="sv-SE" dirty="0" smtClean="0"/>
              <a:t> </a:t>
            </a:r>
            <a:r>
              <a:rPr lang="sv-SE" smtClean="0"/>
              <a:t>it </a:t>
            </a:r>
            <a:r>
              <a:rPr lang="sv-SE" smtClean="0"/>
              <a:t>is connected to </a:t>
            </a:r>
            <a:r>
              <a:rPr lang="sv-SE" dirty="0" err="1" smtClean="0"/>
              <a:t>higher</a:t>
            </a:r>
            <a:r>
              <a:rPr lang="sv-SE" dirty="0" smtClean="0"/>
              <a:t> </a:t>
            </a:r>
            <a:r>
              <a:rPr lang="sv-SE" b="1" dirty="0" smtClean="0"/>
              <a:t>entrenchment</a:t>
            </a:r>
            <a:r>
              <a:rPr lang="sv-SE" dirty="0" smtClean="0"/>
              <a:t>(?)</a:t>
            </a:r>
          </a:p>
          <a:p>
            <a:pPr lvl="1"/>
            <a:r>
              <a:rPr lang="sv-SE" smtClean="0"/>
              <a:t>...Reducing effect...</a:t>
            </a:r>
            <a:endParaRPr lang="sv-SE" dirty="0" smtClean="0"/>
          </a:p>
          <a:p>
            <a:pPr lvl="2"/>
            <a:r>
              <a:rPr lang="sv-SE" dirty="0" smtClean="0"/>
              <a:t>…It </a:t>
            </a:r>
            <a:r>
              <a:rPr lang="sv-SE" dirty="0" err="1" smtClean="0"/>
              <a:t>leads</a:t>
            </a:r>
            <a:r>
              <a:rPr lang="sv-SE" dirty="0" smtClean="0"/>
              <a:t> </a:t>
            </a:r>
            <a:r>
              <a:rPr lang="sv-SE" dirty="0" err="1" smtClean="0"/>
              <a:t>to</a:t>
            </a:r>
            <a:r>
              <a:rPr lang="sv-SE" dirty="0" smtClean="0"/>
              <a:t> </a:t>
            </a:r>
            <a:r>
              <a:rPr lang="sv-SE" dirty="0" err="1" smtClean="0"/>
              <a:t>more</a:t>
            </a:r>
            <a:r>
              <a:rPr lang="sv-SE" dirty="0" smtClean="0"/>
              <a:t> </a:t>
            </a:r>
            <a:r>
              <a:rPr lang="sv-SE" dirty="0" err="1" smtClean="0"/>
              <a:t>phonetic</a:t>
            </a:r>
            <a:r>
              <a:rPr lang="sv-SE" dirty="0" smtClean="0"/>
              <a:t> </a:t>
            </a:r>
            <a:r>
              <a:rPr lang="sv-SE" dirty="0" err="1" smtClean="0"/>
              <a:t>attrition</a:t>
            </a:r>
            <a:r>
              <a:rPr lang="sv-SE" dirty="0" smtClean="0"/>
              <a:t>.</a:t>
            </a:r>
          </a:p>
          <a:p>
            <a:pPr lvl="2"/>
            <a:r>
              <a:rPr lang="sv-SE" dirty="0" smtClean="0"/>
              <a:t>…It </a:t>
            </a:r>
            <a:r>
              <a:rPr lang="sv-SE" dirty="0" err="1" smtClean="0"/>
              <a:t>leads</a:t>
            </a:r>
            <a:r>
              <a:rPr lang="sv-SE" dirty="0" smtClean="0"/>
              <a:t> </a:t>
            </a:r>
            <a:r>
              <a:rPr lang="sv-SE" dirty="0" err="1" smtClean="0"/>
              <a:t>to</a:t>
            </a:r>
            <a:r>
              <a:rPr lang="sv-SE" dirty="0" smtClean="0"/>
              <a:t> </a:t>
            </a:r>
            <a:r>
              <a:rPr lang="sv-SE" dirty="0" err="1" smtClean="0"/>
              <a:t>more</a:t>
            </a:r>
            <a:r>
              <a:rPr lang="sv-SE" dirty="0" smtClean="0"/>
              <a:t> </a:t>
            </a:r>
            <a:r>
              <a:rPr lang="sv-SE" dirty="0" err="1" smtClean="0"/>
              <a:t>semantic</a:t>
            </a:r>
            <a:r>
              <a:rPr lang="sv-SE" dirty="0" smtClean="0"/>
              <a:t> </a:t>
            </a:r>
            <a:r>
              <a:rPr lang="sv-SE" dirty="0" err="1" smtClean="0"/>
              <a:t>attrition</a:t>
            </a:r>
            <a:r>
              <a:rPr lang="sv-SE" dirty="0" smtClean="0"/>
              <a:t>.</a:t>
            </a:r>
          </a:p>
          <a:p>
            <a:r>
              <a:rPr lang="sv-SE" dirty="0" err="1" smtClean="0"/>
              <a:t>High</a:t>
            </a:r>
            <a:r>
              <a:rPr lang="sv-SE" dirty="0" smtClean="0"/>
              <a:t> </a:t>
            </a:r>
            <a:r>
              <a:rPr lang="sv-SE" dirty="0" err="1" smtClean="0"/>
              <a:t>type</a:t>
            </a:r>
            <a:r>
              <a:rPr lang="sv-SE" dirty="0" smtClean="0"/>
              <a:t> </a:t>
            </a:r>
            <a:r>
              <a:rPr lang="sv-SE" dirty="0" err="1" smtClean="0"/>
              <a:t>frequency</a:t>
            </a:r>
            <a:r>
              <a:rPr lang="sv-SE" dirty="0" smtClean="0"/>
              <a:t> </a:t>
            </a:r>
            <a:r>
              <a:rPr lang="sv-SE" dirty="0" err="1" smtClean="0"/>
              <a:t>of</a:t>
            </a:r>
            <a:r>
              <a:rPr lang="sv-SE" dirty="0" smtClean="0"/>
              <a:t> a </a:t>
            </a:r>
            <a:r>
              <a:rPr lang="sv-SE" dirty="0" err="1" smtClean="0"/>
              <a:t>construction</a:t>
            </a:r>
            <a:r>
              <a:rPr lang="sv-SE" dirty="0" smtClean="0"/>
              <a:t>...</a:t>
            </a:r>
          </a:p>
          <a:p>
            <a:pPr lvl="1"/>
            <a:r>
              <a:rPr lang="sv-SE" dirty="0" smtClean="0"/>
              <a:t>…</a:t>
            </a:r>
            <a:r>
              <a:rPr lang="sv-SE" dirty="0" err="1" smtClean="0"/>
              <a:t>Leads</a:t>
            </a:r>
            <a:r>
              <a:rPr lang="sv-SE" dirty="0" smtClean="0"/>
              <a:t> </a:t>
            </a:r>
            <a:r>
              <a:rPr lang="sv-SE" dirty="0" err="1" smtClean="0"/>
              <a:t>to</a:t>
            </a:r>
            <a:r>
              <a:rPr lang="sv-SE" dirty="0" smtClean="0"/>
              <a:t> </a:t>
            </a:r>
            <a:r>
              <a:rPr lang="sv-SE" dirty="0" err="1" smtClean="0"/>
              <a:t>generalization</a:t>
            </a:r>
            <a:r>
              <a:rPr lang="sv-SE" dirty="0" smtClean="0"/>
              <a:t> and schema formation </a:t>
            </a:r>
            <a:endParaRPr lang="sv-SE" dirty="0"/>
          </a:p>
          <a:p>
            <a:pPr marL="457200" lvl="1" indent="0" algn="r">
              <a:buNone/>
            </a:pPr>
            <a:r>
              <a:rPr lang="sv-SE" sz="1100" dirty="0" smtClean="0"/>
              <a:t>(Bybee 2007; </a:t>
            </a:r>
            <a:r>
              <a:rPr lang="sv-SE" sz="1100" dirty="0" err="1" smtClean="0"/>
              <a:t>Pfäder</a:t>
            </a:r>
            <a:r>
              <a:rPr lang="sv-SE" sz="1100" dirty="0" smtClean="0"/>
              <a:t> &amp; </a:t>
            </a:r>
            <a:r>
              <a:rPr lang="sv-SE" sz="1100" dirty="0" err="1" smtClean="0"/>
              <a:t>Behrens</a:t>
            </a:r>
            <a:r>
              <a:rPr lang="sv-SE" sz="1100" dirty="0" smtClean="0"/>
              <a:t> 2016)</a:t>
            </a:r>
            <a:endParaRPr lang="en-US" sz="1100" dirty="0" smtClean="0"/>
          </a:p>
        </p:txBody>
      </p:sp>
      <p:sp>
        <p:nvSpPr>
          <p:cNvPr id="4" name="Date Placeholder 3"/>
          <p:cNvSpPr>
            <a:spLocks noGrp="1"/>
          </p:cNvSpPr>
          <p:nvPr>
            <p:ph type="dt" sz="half" idx="10"/>
          </p:nvPr>
        </p:nvSpPr>
        <p:spPr/>
        <p:txBody>
          <a:bodyPr/>
          <a:lstStyle/>
          <a:p>
            <a:fld id="{A622C821-5C00-4371-88BA-3A9B3221BDF9}" type="datetime5">
              <a:rPr lang="en-GB" smtClean="0"/>
              <a:t>27-Jun-16</a:t>
            </a:fld>
            <a:endParaRPr lang="sv-SE"/>
          </a:p>
        </p:txBody>
      </p:sp>
      <p:sp>
        <p:nvSpPr>
          <p:cNvPr id="5" name="Footer Placeholder 4"/>
          <p:cNvSpPr>
            <a:spLocks noGrp="1"/>
          </p:cNvSpPr>
          <p:nvPr>
            <p:ph type="ftr" sz="quarter" idx="11"/>
          </p:nvPr>
        </p:nvSpPr>
        <p:spPr/>
        <p:txBody>
          <a:bodyPr/>
          <a:lstStyle/>
          <a:p>
            <a:r>
              <a:rPr lang="en-US" smtClean="0"/>
              <a:t>Susanne Vejdemo, Stockholm University</a:t>
            </a:r>
            <a:endParaRPr lang="sv-SE"/>
          </a:p>
        </p:txBody>
      </p:sp>
      <p:sp>
        <p:nvSpPr>
          <p:cNvPr id="6" name="Slide Number Placeholder 5"/>
          <p:cNvSpPr>
            <a:spLocks noGrp="1"/>
          </p:cNvSpPr>
          <p:nvPr>
            <p:ph type="sldNum" sz="quarter" idx="12"/>
          </p:nvPr>
        </p:nvSpPr>
        <p:spPr/>
        <p:txBody>
          <a:bodyPr/>
          <a:lstStyle/>
          <a:p>
            <a:fld id="{400B66ED-EE6C-4E7E-848D-94DB84BF3115}" type="slidenum">
              <a:rPr lang="sv-SE" smtClean="0"/>
              <a:pPr/>
              <a:t>35</a:t>
            </a:fld>
            <a:endParaRPr lang="sv-SE"/>
          </a:p>
        </p:txBody>
      </p:sp>
    </p:spTree>
    <p:extLst>
      <p:ext uri="{BB962C8B-B14F-4D97-AF65-F5344CB8AC3E}">
        <p14:creationId xmlns:p14="http://schemas.microsoft.com/office/powerpoint/2010/main" val="29523644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err="1" smtClean="0"/>
              <a:t>Frequency</a:t>
            </a:r>
            <a:r>
              <a:rPr lang="sv-SE" dirty="0" smtClean="0"/>
              <a:t> </a:t>
            </a:r>
            <a:r>
              <a:rPr lang="sv-SE" dirty="0" err="1" smtClean="0"/>
              <a:t>of</a:t>
            </a:r>
            <a:r>
              <a:rPr lang="sv-SE" dirty="0" smtClean="0"/>
              <a:t> FORM, </a:t>
            </a:r>
            <a:r>
              <a:rPr lang="sv-SE" dirty="0" err="1" smtClean="0"/>
              <a:t>frequency</a:t>
            </a:r>
            <a:r>
              <a:rPr lang="sv-SE" dirty="0" smtClean="0"/>
              <a:t> </a:t>
            </a:r>
            <a:r>
              <a:rPr lang="sv-SE" dirty="0" err="1" smtClean="0"/>
              <a:t>of</a:t>
            </a:r>
            <a:r>
              <a:rPr lang="sv-SE" dirty="0" smtClean="0"/>
              <a:t> CONCEPT</a:t>
            </a:r>
            <a:endParaRPr lang="en-US" dirty="0"/>
          </a:p>
        </p:txBody>
      </p:sp>
      <p:sp>
        <p:nvSpPr>
          <p:cNvPr id="3" name="Content Placeholder 2"/>
          <p:cNvSpPr>
            <a:spLocks noGrp="1"/>
          </p:cNvSpPr>
          <p:nvPr>
            <p:ph idx="1"/>
          </p:nvPr>
        </p:nvSpPr>
        <p:spPr>
          <a:xfrm>
            <a:off x="597600" y="1310400"/>
            <a:ext cx="7948800" cy="4998920"/>
          </a:xfrm>
        </p:spPr>
        <p:txBody>
          <a:bodyPr>
            <a:normAutofit/>
          </a:bodyPr>
          <a:lstStyle/>
          <a:p>
            <a:r>
              <a:rPr lang="sv-SE" dirty="0" err="1" smtClean="0"/>
              <a:t>High</a:t>
            </a:r>
            <a:r>
              <a:rPr lang="sv-SE" dirty="0" smtClean="0"/>
              <a:t> token </a:t>
            </a:r>
            <a:r>
              <a:rPr lang="sv-SE" dirty="0" err="1" smtClean="0"/>
              <a:t>frequency</a:t>
            </a:r>
            <a:r>
              <a:rPr lang="sv-SE" dirty="0" smtClean="0"/>
              <a:t> </a:t>
            </a:r>
            <a:r>
              <a:rPr lang="sv-SE" dirty="0" smtClean="0">
                <a:sym typeface="Wingdings" pitchFamily="2" charset="2"/>
              </a:rPr>
              <a:t> </a:t>
            </a:r>
            <a:r>
              <a:rPr lang="sv-SE" dirty="0" err="1" smtClean="0">
                <a:sym typeface="Wingdings" pitchFamily="2" charset="2"/>
              </a:rPr>
              <a:t>High</a:t>
            </a:r>
            <a:r>
              <a:rPr lang="sv-SE" dirty="0" smtClean="0">
                <a:sym typeface="Wingdings" pitchFamily="2" charset="2"/>
              </a:rPr>
              <a:t> form retention/</a:t>
            </a:r>
            <a:r>
              <a:rPr lang="sv-SE" dirty="0" err="1" smtClean="0">
                <a:sym typeface="Wingdings" pitchFamily="2" charset="2"/>
              </a:rPr>
              <a:t>low</a:t>
            </a:r>
            <a:r>
              <a:rPr lang="sv-SE" dirty="0" smtClean="0">
                <a:sym typeface="Wingdings" pitchFamily="2" charset="2"/>
              </a:rPr>
              <a:t> </a:t>
            </a:r>
            <a:r>
              <a:rPr lang="sv-SE" err="1" smtClean="0">
                <a:sym typeface="Wingdings" pitchFamily="2" charset="2"/>
              </a:rPr>
              <a:t>replacement</a:t>
            </a:r>
            <a:r>
              <a:rPr lang="sv-SE" smtClean="0">
                <a:sym typeface="Wingdings" pitchFamily="2" charset="2"/>
              </a:rPr>
              <a:t>.</a:t>
            </a:r>
            <a:endParaRPr lang="sv-SE" dirty="0">
              <a:sym typeface="Wingdings" pitchFamily="2" charset="2"/>
            </a:endParaRPr>
          </a:p>
        </p:txBody>
      </p:sp>
      <p:sp>
        <p:nvSpPr>
          <p:cNvPr id="4" name="Date Placeholder 3"/>
          <p:cNvSpPr>
            <a:spLocks noGrp="1"/>
          </p:cNvSpPr>
          <p:nvPr>
            <p:ph type="dt" sz="half" idx="10"/>
          </p:nvPr>
        </p:nvSpPr>
        <p:spPr/>
        <p:txBody>
          <a:bodyPr/>
          <a:lstStyle/>
          <a:p>
            <a:fld id="{A622C821-5C00-4371-88BA-3A9B3221BDF9}" type="datetime5">
              <a:rPr lang="en-GB" smtClean="0"/>
              <a:t>27-Jun-16</a:t>
            </a:fld>
            <a:endParaRPr lang="sv-SE"/>
          </a:p>
        </p:txBody>
      </p:sp>
      <p:sp>
        <p:nvSpPr>
          <p:cNvPr id="5" name="Footer Placeholder 4"/>
          <p:cNvSpPr>
            <a:spLocks noGrp="1"/>
          </p:cNvSpPr>
          <p:nvPr>
            <p:ph type="ftr" sz="quarter" idx="11"/>
          </p:nvPr>
        </p:nvSpPr>
        <p:spPr/>
        <p:txBody>
          <a:bodyPr/>
          <a:lstStyle/>
          <a:p>
            <a:r>
              <a:rPr lang="en-US" smtClean="0"/>
              <a:t>Susanne Vejdemo, Stockholm University</a:t>
            </a:r>
            <a:endParaRPr lang="sv-SE"/>
          </a:p>
        </p:txBody>
      </p:sp>
      <p:sp>
        <p:nvSpPr>
          <p:cNvPr id="6" name="Slide Number Placeholder 5"/>
          <p:cNvSpPr>
            <a:spLocks noGrp="1"/>
          </p:cNvSpPr>
          <p:nvPr>
            <p:ph type="sldNum" sz="quarter" idx="12"/>
          </p:nvPr>
        </p:nvSpPr>
        <p:spPr/>
        <p:txBody>
          <a:bodyPr/>
          <a:lstStyle/>
          <a:p>
            <a:fld id="{400B66ED-EE6C-4E7E-848D-94DB84BF3115}" type="slidenum">
              <a:rPr lang="sv-SE" smtClean="0"/>
              <a:pPr/>
              <a:t>36</a:t>
            </a:fld>
            <a:endParaRPr lang="sv-SE"/>
          </a:p>
        </p:txBody>
      </p:sp>
    </p:spTree>
    <p:extLst>
      <p:ext uri="{BB962C8B-B14F-4D97-AF65-F5344CB8AC3E}">
        <p14:creationId xmlns:p14="http://schemas.microsoft.com/office/powerpoint/2010/main" val="42145517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sv-SE" dirty="0" err="1" smtClean="0"/>
              <a:t>Frequency</a:t>
            </a:r>
            <a:r>
              <a:rPr lang="sv-SE" dirty="0" smtClean="0"/>
              <a:t> </a:t>
            </a:r>
            <a:r>
              <a:rPr lang="sv-SE" dirty="0" err="1" smtClean="0"/>
              <a:t>of</a:t>
            </a:r>
            <a:r>
              <a:rPr lang="sv-SE" dirty="0" smtClean="0"/>
              <a:t> FORM, </a:t>
            </a:r>
            <a:r>
              <a:rPr lang="sv-SE" dirty="0" err="1" smtClean="0"/>
              <a:t>frequency</a:t>
            </a:r>
            <a:r>
              <a:rPr lang="sv-SE" dirty="0" smtClean="0"/>
              <a:t> </a:t>
            </a:r>
            <a:r>
              <a:rPr lang="sv-SE" dirty="0" err="1" smtClean="0"/>
              <a:t>of</a:t>
            </a:r>
            <a:r>
              <a:rPr lang="sv-SE" dirty="0" smtClean="0"/>
              <a:t> CONCEPT</a:t>
            </a:r>
            <a:endParaRPr lang="en-US" dirty="0"/>
          </a:p>
        </p:txBody>
      </p:sp>
      <p:sp>
        <p:nvSpPr>
          <p:cNvPr id="3" name="Content Placeholder 2"/>
          <p:cNvSpPr>
            <a:spLocks noGrp="1"/>
          </p:cNvSpPr>
          <p:nvPr>
            <p:ph idx="1"/>
          </p:nvPr>
        </p:nvSpPr>
        <p:spPr>
          <a:xfrm>
            <a:off x="597600" y="1310400"/>
            <a:ext cx="7948800" cy="4998920"/>
          </a:xfrm>
        </p:spPr>
        <p:txBody>
          <a:bodyPr>
            <a:normAutofit fontScale="85000" lnSpcReduction="20000"/>
          </a:bodyPr>
          <a:lstStyle/>
          <a:p>
            <a:r>
              <a:rPr lang="sv-SE" smtClean="0">
                <a:sym typeface="Wingdings" pitchFamily="2" charset="2"/>
              </a:rPr>
              <a:t>What is ”type frequency” from a semantic view:</a:t>
            </a:r>
            <a:endParaRPr lang="sv-SE" dirty="0" smtClean="0">
              <a:sym typeface="Wingdings" pitchFamily="2" charset="2"/>
            </a:endParaRPr>
          </a:p>
          <a:p>
            <a:pPr lvl="1"/>
            <a:r>
              <a:rPr lang="sv-SE" dirty="0" smtClean="0">
                <a:sym typeface="Wingdings" pitchFamily="2" charset="2"/>
              </a:rPr>
              <a:t>If the CONCEPT is </a:t>
            </a:r>
            <a:r>
              <a:rPr lang="sv-SE" dirty="0" err="1" smtClean="0">
                <a:sym typeface="Wingdings" pitchFamily="2" charset="2"/>
              </a:rPr>
              <a:t>frequent</a:t>
            </a:r>
            <a:r>
              <a:rPr lang="sv-SE" dirty="0" smtClean="0">
                <a:sym typeface="Wingdings" pitchFamily="2" charset="2"/>
              </a:rPr>
              <a:t>, and expressed </a:t>
            </a:r>
            <a:r>
              <a:rPr lang="sv-SE" dirty="0" err="1" smtClean="0">
                <a:sym typeface="Wingdings" pitchFamily="2" charset="2"/>
              </a:rPr>
              <a:t>with</a:t>
            </a:r>
            <a:r>
              <a:rPr lang="sv-SE" dirty="0" smtClean="0">
                <a:sym typeface="Wingdings" pitchFamily="2" charset="2"/>
              </a:rPr>
              <a:t> </a:t>
            </a:r>
            <a:r>
              <a:rPr lang="sv-SE" dirty="0" err="1" smtClean="0">
                <a:sym typeface="Wingdings" pitchFamily="2" charset="2"/>
              </a:rPr>
              <a:t>many</a:t>
            </a:r>
            <a:r>
              <a:rPr lang="sv-SE" dirty="0" smtClean="0">
                <a:sym typeface="Wingdings" pitchFamily="2" charset="2"/>
              </a:rPr>
              <a:t> </a:t>
            </a:r>
            <a:r>
              <a:rPr lang="sv-SE" dirty="0" err="1" smtClean="0">
                <a:sym typeface="Wingdings" pitchFamily="2" charset="2"/>
              </a:rPr>
              <a:t>words</a:t>
            </a:r>
            <a:r>
              <a:rPr lang="sv-SE" dirty="0" smtClean="0">
                <a:sym typeface="Wingdings" pitchFamily="2" charset="2"/>
              </a:rPr>
              <a:t>, it is </a:t>
            </a:r>
            <a:r>
              <a:rPr lang="sv-SE" dirty="0" err="1" smtClean="0">
                <a:sym typeface="Wingdings" pitchFamily="2" charset="2"/>
              </a:rPr>
              <a:t>similar</a:t>
            </a:r>
            <a:r>
              <a:rPr lang="sv-SE" dirty="0" smtClean="0">
                <a:sym typeface="Wingdings" pitchFamily="2" charset="2"/>
              </a:rPr>
              <a:t> </a:t>
            </a:r>
            <a:r>
              <a:rPr lang="sv-SE" dirty="0" err="1" smtClean="0">
                <a:sym typeface="Wingdings" pitchFamily="2" charset="2"/>
              </a:rPr>
              <a:t>to</a:t>
            </a:r>
            <a:r>
              <a:rPr lang="sv-SE" dirty="0" smtClean="0">
                <a:sym typeface="Wingdings" pitchFamily="2" charset="2"/>
              </a:rPr>
              <a:t> </a:t>
            </a:r>
            <a:r>
              <a:rPr lang="sv-SE" dirty="0" err="1" smtClean="0">
                <a:sym typeface="Wingdings" pitchFamily="2" charset="2"/>
              </a:rPr>
              <a:t>when</a:t>
            </a:r>
            <a:r>
              <a:rPr lang="sv-SE" dirty="0" smtClean="0">
                <a:sym typeface="Wingdings" pitchFamily="2" charset="2"/>
              </a:rPr>
              <a:t> a </a:t>
            </a:r>
            <a:r>
              <a:rPr lang="sv-SE" dirty="0" err="1" smtClean="0">
                <a:sym typeface="Wingdings" pitchFamily="2" charset="2"/>
              </a:rPr>
              <a:t>grammatical</a:t>
            </a:r>
            <a:r>
              <a:rPr lang="sv-SE" dirty="0" smtClean="0">
                <a:sym typeface="Wingdings" pitchFamily="2" charset="2"/>
              </a:rPr>
              <a:t> </a:t>
            </a:r>
            <a:r>
              <a:rPr lang="sv-SE" dirty="0" err="1" smtClean="0">
                <a:sym typeface="Wingdings" pitchFamily="2" charset="2"/>
              </a:rPr>
              <a:t>construction</a:t>
            </a:r>
            <a:r>
              <a:rPr lang="sv-SE" dirty="0" smtClean="0">
                <a:sym typeface="Wingdings" pitchFamily="2" charset="2"/>
              </a:rPr>
              <a:t> is </a:t>
            </a:r>
            <a:r>
              <a:rPr lang="sv-SE" dirty="0" err="1" smtClean="0">
                <a:sym typeface="Wingdings" pitchFamily="2" charset="2"/>
              </a:rPr>
              <a:t>frequent</a:t>
            </a:r>
            <a:r>
              <a:rPr lang="sv-SE" dirty="0" smtClean="0">
                <a:sym typeface="Wingdings" pitchFamily="2" charset="2"/>
              </a:rPr>
              <a:t>, and expressed </a:t>
            </a:r>
            <a:r>
              <a:rPr lang="sv-SE" dirty="0" err="1" smtClean="0">
                <a:sym typeface="Wingdings" pitchFamily="2" charset="2"/>
              </a:rPr>
              <a:t>with</a:t>
            </a:r>
            <a:r>
              <a:rPr lang="sv-SE" dirty="0" smtClean="0">
                <a:sym typeface="Wingdings" pitchFamily="2" charset="2"/>
              </a:rPr>
              <a:t> </a:t>
            </a:r>
            <a:r>
              <a:rPr lang="sv-SE" dirty="0" err="1" smtClean="0">
                <a:sym typeface="Wingdings" pitchFamily="2" charset="2"/>
              </a:rPr>
              <a:t>many</a:t>
            </a:r>
            <a:r>
              <a:rPr lang="sv-SE" dirty="0" smtClean="0">
                <a:sym typeface="Wingdings" pitchFamily="2" charset="2"/>
              </a:rPr>
              <a:t> different </a:t>
            </a:r>
            <a:r>
              <a:rPr lang="sv-SE" err="1" smtClean="0">
                <a:sym typeface="Wingdings" pitchFamily="2" charset="2"/>
              </a:rPr>
              <a:t>words</a:t>
            </a:r>
            <a:r>
              <a:rPr lang="sv-SE" smtClean="0">
                <a:sym typeface="Wingdings" pitchFamily="2" charset="2"/>
              </a:rPr>
              <a:t>.</a:t>
            </a:r>
          </a:p>
          <a:p>
            <a:pPr lvl="2"/>
            <a:r>
              <a:rPr lang="sv-SE">
                <a:sym typeface="Wingdings" pitchFamily="2" charset="2"/>
              </a:rPr>
              <a:t>Construction: VERB-ed – instantiated as </a:t>
            </a:r>
            <a:r>
              <a:rPr lang="sv-SE" i="1">
                <a:sym typeface="Wingdings" pitchFamily="2" charset="2"/>
              </a:rPr>
              <a:t>walk-ed, talk-ed, </a:t>
            </a:r>
            <a:r>
              <a:rPr lang="sv-SE" i="1">
                <a:sym typeface="Wingdings" pitchFamily="2" charset="2"/>
              </a:rPr>
              <a:t>kill-ed</a:t>
            </a:r>
            <a:r>
              <a:rPr lang="sv-SE" i="1" smtClean="0">
                <a:sym typeface="Wingdings" pitchFamily="2" charset="2"/>
              </a:rPr>
              <a:t>.</a:t>
            </a:r>
            <a:endParaRPr lang="sv-SE" i="1" dirty="0" smtClean="0">
              <a:sym typeface="Wingdings" pitchFamily="2" charset="2"/>
            </a:endParaRPr>
          </a:p>
          <a:p>
            <a:pPr lvl="2"/>
            <a:r>
              <a:rPr lang="sv-SE" dirty="0" err="1" smtClean="0">
                <a:sym typeface="Wingdings" pitchFamily="2" charset="2"/>
              </a:rPr>
              <a:t>Concept</a:t>
            </a:r>
            <a:r>
              <a:rPr lang="sv-SE" dirty="0" smtClean="0">
                <a:sym typeface="Wingdings" pitchFamily="2" charset="2"/>
              </a:rPr>
              <a:t>: WOMAN – </a:t>
            </a:r>
            <a:r>
              <a:rPr lang="sv-SE" dirty="0" err="1" smtClean="0">
                <a:sym typeface="Wingdings" pitchFamily="2" charset="2"/>
              </a:rPr>
              <a:t>instantiated</a:t>
            </a:r>
            <a:r>
              <a:rPr lang="sv-SE" dirty="0" smtClean="0">
                <a:sym typeface="Wingdings" pitchFamily="2" charset="2"/>
              </a:rPr>
              <a:t> as </a:t>
            </a:r>
            <a:r>
              <a:rPr lang="sv-SE" i="1" dirty="0" err="1" smtClean="0">
                <a:sym typeface="Wingdings" pitchFamily="2" charset="2"/>
              </a:rPr>
              <a:t>woman</a:t>
            </a:r>
            <a:r>
              <a:rPr lang="sv-SE" i="1" dirty="0" smtClean="0">
                <a:sym typeface="Wingdings" pitchFamily="2" charset="2"/>
              </a:rPr>
              <a:t>, lady, </a:t>
            </a:r>
            <a:r>
              <a:rPr lang="sv-SE" i="1" dirty="0" err="1" smtClean="0">
                <a:sym typeface="Wingdings" pitchFamily="2" charset="2"/>
              </a:rPr>
              <a:t>female</a:t>
            </a:r>
            <a:r>
              <a:rPr lang="sv-SE" i="1" smtClean="0">
                <a:sym typeface="Wingdings" pitchFamily="2" charset="2"/>
              </a:rPr>
              <a:t>, </a:t>
            </a:r>
            <a:r>
              <a:rPr lang="sv-SE" i="1" smtClean="0">
                <a:sym typeface="Wingdings" pitchFamily="2" charset="2"/>
              </a:rPr>
              <a:t>etc</a:t>
            </a:r>
            <a:r>
              <a:rPr lang="sv-SE" i="1" dirty="0" smtClean="0">
                <a:sym typeface="Wingdings" pitchFamily="2" charset="2"/>
              </a:rPr>
              <a:t>.</a:t>
            </a:r>
          </a:p>
          <a:p>
            <a:pPr lvl="1"/>
            <a:r>
              <a:rPr lang="sv-SE" b="1" smtClean="0">
                <a:sym typeface="Wingdings" pitchFamily="2" charset="2"/>
              </a:rPr>
              <a:t>Many </a:t>
            </a:r>
            <a:r>
              <a:rPr lang="sv-SE" b="1" smtClean="0">
                <a:sym typeface="Wingdings" pitchFamily="2" charset="2"/>
              </a:rPr>
              <a:t>synonyms </a:t>
            </a:r>
            <a:r>
              <a:rPr lang="sv-SE" smtClean="0">
                <a:sym typeface="Wingdings" pitchFamily="2" charset="2"/>
              </a:rPr>
              <a:t>mesures a </a:t>
            </a:r>
            <a:r>
              <a:rPr lang="sv-SE" b="1" smtClean="0">
                <a:sym typeface="Wingdings" pitchFamily="2" charset="2"/>
              </a:rPr>
              <a:t>high semantic type frequency</a:t>
            </a:r>
            <a:r>
              <a:rPr lang="sv-SE" smtClean="0">
                <a:sym typeface="Wingdings" pitchFamily="2" charset="2"/>
              </a:rPr>
              <a:t>.</a:t>
            </a:r>
            <a:endParaRPr lang="sv-SE" dirty="0" smtClean="0">
              <a:sym typeface="Wingdings" pitchFamily="2" charset="2"/>
            </a:endParaRPr>
          </a:p>
          <a:p>
            <a:pPr lvl="1"/>
            <a:r>
              <a:rPr lang="sv-SE" smtClean="0">
                <a:sym typeface="Wingdings" pitchFamily="2" charset="2"/>
              </a:rPr>
              <a:t>As found for grammatical type frequency, a high type frequency d</a:t>
            </a:r>
            <a:r>
              <a:rPr lang="sv-SE" smtClean="0">
                <a:sym typeface="Wingdings" pitchFamily="2" charset="2"/>
              </a:rPr>
              <a:t>oes </a:t>
            </a:r>
            <a:r>
              <a:rPr lang="sv-SE" dirty="0" smtClean="0">
                <a:sym typeface="Wingdings" pitchFamily="2" charset="2"/>
              </a:rPr>
              <a:t>not </a:t>
            </a:r>
            <a:r>
              <a:rPr lang="sv-SE" dirty="0" err="1" smtClean="0">
                <a:sym typeface="Wingdings" pitchFamily="2" charset="2"/>
              </a:rPr>
              <a:t>lead</a:t>
            </a:r>
            <a:r>
              <a:rPr lang="sv-SE" dirty="0" smtClean="0">
                <a:sym typeface="Wingdings" pitchFamily="2" charset="2"/>
              </a:rPr>
              <a:t> </a:t>
            </a:r>
            <a:r>
              <a:rPr lang="sv-SE" dirty="0" err="1" smtClean="0">
                <a:sym typeface="Wingdings" pitchFamily="2" charset="2"/>
              </a:rPr>
              <a:t>to</a:t>
            </a:r>
            <a:r>
              <a:rPr lang="sv-SE" dirty="0" smtClean="0">
                <a:sym typeface="Wingdings" pitchFamily="2" charset="2"/>
              </a:rPr>
              <a:t> entrenchment, </a:t>
            </a:r>
            <a:r>
              <a:rPr lang="sv-SE" dirty="0" err="1" smtClean="0">
                <a:sym typeface="Wingdings" pitchFamily="2" charset="2"/>
              </a:rPr>
              <a:t>but</a:t>
            </a:r>
            <a:r>
              <a:rPr lang="sv-SE" dirty="0" smtClean="0">
                <a:sym typeface="Wingdings" pitchFamily="2" charset="2"/>
              </a:rPr>
              <a:t> </a:t>
            </a:r>
            <a:r>
              <a:rPr lang="sv-SE" dirty="0" err="1" smtClean="0">
                <a:sym typeface="Wingdings" pitchFamily="2" charset="2"/>
              </a:rPr>
              <a:t>to</a:t>
            </a:r>
            <a:r>
              <a:rPr lang="sv-SE" dirty="0" smtClean="0">
                <a:sym typeface="Wingdings" pitchFamily="2" charset="2"/>
              </a:rPr>
              <a:t> </a:t>
            </a:r>
            <a:r>
              <a:rPr lang="sv-SE" err="1" smtClean="0">
                <a:sym typeface="Wingdings" pitchFamily="2" charset="2"/>
              </a:rPr>
              <a:t>generalization</a:t>
            </a:r>
            <a:r>
              <a:rPr lang="sv-SE" smtClean="0">
                <a:sym typeface="Wingdings" pitchFamily="2" charset="2"/>
              </a:rPr>
              <a:t> </a:t>
            </a:r>
            <a:r>
              <a:rPr lang="sv-SE" smtClean="0">
                <a:sym typeface="Wingdings" pitchFamily="2" charset="2"/>
              </a:rPr>
              <a:t>and </a:t>
            </a:r>
            <a:r>
              <a:rPr lang="sv-SE" dirty="0" smtClean="0">
                <a:sym typeface="Wingdings" pitchFamily="2" charset="2"/>
              </a:rPr>
              <a:t>schema </a:t>
            </a:r>
            <a:r>
              <a:rPr lang="sv-SE" smtClean="0">
                <a:sym typeface="Wingdings" pitchFamily="2" charset="2"/>
              </a:rPr>
              <a:t>formation.</a:t>
            </a:r>
          </a:p>
          <a:p>
            <a:pPr lvl="2"/>
            <a:r>
              <a:rPr lang="en-US" smtClean="0">
                <a:sym typeface="Wingdings" pitchFamily="2" charset="2"/>
              </a:rPr>
              <a:t>Semantically, the corollary is that it leads </a:t>
            </a:r>
            <a:r>
              <a:rPr lang="en-US" smtClean="0">
                <a:sym typeface="Wingdings" pitchFamily="2" charset="2"/>
              </a:rPr>
              <a:t>to conceptual entrenchment, NOT form entrenchment</a:t>
            </a:r>
            <a:r>
              <a:rPr lang="en-US" smtClean="0">
                <a:sym typeface="Wingdings" pitchFamily="2" charset="2"/>
              </a:rPr>
              <a:t>.</a:t>
            </a:r>
          </a:p>
          <a:p>
            <a:pPr lvl="2"/>
            <a:r>
              <a:rPr lang="en-US" smtClean="0">
                <a:sym typeface="Wingdings" pitchFamily="2" charset="2"/>
              </a:rPr>
              <a:t> High semantic type frequency does not insulate from lexical replacement...</a:t>
            </a:r>
            <a:endParaRPr lang="en-US" smtClean="0">
              <a:sym typeface="Wingdings" pitchFamily="2" charset="2"/>
            </a:endParaRPr>
          </a:p>
          <a:p>
            <a:pPr lvl="2"/>
            <a:r>
              <a:rPr lang="en-US" smtClean="0">
                <a:sym typeface="Wingdings" pitchFamily="2" charset="2"/>
              </a:rPr>
              <a:t>... In fact, availability </a:t>
            </a:r>
            <a:r>
              <a:rPr lang="en-US" smtClean="0">
                <a:sym typeface="Wingdings" pitchFamily="2" charset="2"/>
              </a:rPr>
              <a:t>of many different forms (many synonyms) leads to easier </a:t>
            </a:r>
            <a:r>
              <a:rPr lang="en-US" smtClean="0">
                <a:sym typeface="Wingdings" pitchFamily="2" charset="2"/>
              </a:rPr>
              <a:t>inferencing</a:t>
            </a:r>
            <a:r>
              <a:rPr lang="en-US">
                <a:sym typeface="Wingdings" pitchFamily="2" charset="2"/>
              </a:rPr>
              <a:t> </a:t>
            </a:r>
            <a:r>
              <a:rPr lang="en-US" smtClean="0">
                <a:sym typeface="Wingdings" panose="05000000000000000000" pitchFamily="2" charset="2"/>
              </a:rPr>
              <a:t> higher replacement.</a:t>
            </a:r>
            <a:endParaRPr lang="en-US" dirty="0"/>
          </a:p>
        </p:txBody>
      </p:sp>
      <p:sp>
        <p:nvSpPr>
          <p:cNvPr id="4" name="Date Placeholder 3"/>
          <p:cNvSpPr>
            <a:spLocks noGrp="1"/>
          </p:cNvSpPr>
          <p:nvPr>
            <p:ph type="dt" sz="half" idx="10"/>
          </p:nvPr>
        </p:nvSpPr>
        <p:spPr/>
        <p:txBody>
          <a:bodyPr/>
          <a:lstStyle/>
          <a:p>
            <a:fld id="{A622C821-5C00-4371-88BA-3A9B3221BDF9}" type="datetime5">
              <a:rPr lang="en-GB" smtClean="0"/>
              <a:t>27-Jun-16</a:t>
            </a:fld>
            <a:endParaRPr lang="sv-SE"/>
          </a:p>
        </p:txBody>
      </p:sp>
      <p:sp>
        <p:nvSpPr>
          <p:cNvPr id="5" name="Footer Placeholder 4"/>
          <p:cNvSpPr>
            <a:spLocks noGrp="1"/>
          </p:cNvSpPr>
          <p:nvPr>
            <p:ph type="ftr" sz="quarter" idx="11"/>
          </p:nvPr>
        </p:nvSpPr>
        <p:spPr/>
        <p:txBody>
          <a:bodyPr/>
          <a:lstStyle/>
          <a:p>
            <a:r>
              <a:rPr lang="en-US" smtClean="0"/>
              <a:t>Susanne Vejdemo, Stockholm University</a:t>
            </a:r>
            <a:endParaRPr lang="sv-SE"/>
          </a:p>
        </p:txBody>
      </p:sp>
      <p:sp>
        <p:nvSpPr>
          <p:cNvPr id="6" name="Slide Number Placeholder 5"/>
          <p:cNvSpPr>
            <a:spLocks noGrp="1"/>
          </p:cNvSpPr>
          <p:nvPr>
            <p:ph type="sldNum" sz="quarter" idx="12"/>
          </p:nvPr>
        </p:nvSpPr>
        <p:spPr/>
        <p:txBody>
          <a:bodyPr/>
          <a:lstStyle/>
          <a:p>
            <a:fld id="{400B66ED-EE6C-4E7E-848D-94DB84BF3115}" type="slidenum">
              <a:rPr lang="sv-SE" smtClean="0"/>
              <a:pPr/>
              <a:t>37</a:t>
            </a:fld>
            <a:endParaRPr lang="sv-SE"/>
          </a:p>
        </p:txBody>
      </p:sp>
    </p:spTree>
    <p:extLst>
      <p:ext uri="{BB962C8B-B14F-4D97-AF65-F5344CB8AC3E}">
        <p14:creationId xmlns:p14="http://schemas.microsoft.com/office/powerpoint/2010/main" val="18838943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How is frequency related to </a:t>
            </a:r>
            <a:br>
              <a:rPr lang="en-US" smtClean="0"/>
            </a:br>
            <a:r>
              <a:rPr lang="en-US" smtClean="0"/>
              <a:t>other measurements?</a:t>
            </a:r>
            <a:endParaRPr lang="en-US"/>
          </a:p>
        </p:txBody>
      </p:sp>
      <p:sp>
        <p:nvSpPr>
          <p:cNvPr id="3" name="Content Placeholder 2"/>
          <p:cNvSpPr>
            <a:spLocks noGrp="1"/>
          </p:cNvSpPr>
          <p:nvPr>
            <p:ph idx="1"/>
          </p:nvPr>
        </p:nvSpPr>
        <p:spPr>
          <a:xfrm>
            <a:off x="597600" y="1310400"/>
            <a:ext cx="3038296" cy="4316400"/>
          </a:xfrm>
        </p:spPr>
        <p:txBody>
          <a:bodyPr>
            <a:normAutofit/>
          </a:bodyPr>
          <a:lstStyle/>
          <a:p>
            <a:endParaRPr lang="sv-SE" dirty="0" smtClean="0"/>
          </a:p>
          <a:p>
            <a:pPr marL="0" indent="0">
              <a:buNone/>
            </a:pPr>
            <a:endParaRPr lang="sv-SE" dirty="0" smtClean="0"/>
          </a:p>
          <a:p>
            <a:r>
              <a:rPr lang="sv-SE" dirty="0" err="1" smtClean="0"/>
              <a:t>High</a:t>
            </a:r>
            <a:r>
              <a:rPr lang="sv-SE" dirty="0" smtClean="0"/>
              <a:t> </a:t>
            </a:r>
            <a:r>
              <a:rPr lang="sv-SE" dirty="0" err="1" smtClean="0"/>
              <a:t>lexical</a:t>
            </a:r>
            <a:r>
              <a:rPr lang="sv-SE" dirty="0" smtClean="0"/>
              <a:t> </a:t>
            </a:r>
            <a:r>
              <a:rPr lang="sv-SE" err="1" smtClean="0"/>
              <a:t>freq</a:t>
            </a:r>
            <a:r>
              <a:rPr lang="sv-SE" smtClean="0"/>
              <a:t>.</a:t>
            </a:r>
          </a:p>
          <a:p>
            <a:pPr marL="0" indent="0">
              <a:buNone/>
            </a:pPr>
            <a:endParaRPr lang="sv-SE" dirty="0" smtClean="0"/>
          </a:p>
          <a:p>
            <a:r>
              <a:rPr lang="sv-SE" dirty="0" err="1" smtClean="0"/>
              <a:t>High</a:t>
            </a:r>
            <a:r>
              <a:rPr lang="sv-SE" dirty="0" smtClean="0"/>
              <a:t> </a:t>
            </a:r>
            <a:r>
              <a:rPr lang="sv-SE" err="1" smtClean="0"/>
              <a:t>concept</a:t>
            </a:r>
            <a:r>
              <a:rPr lang="sv-SE" smtClean="0"/>
              <a:t> </a:t>
            </a:r>
            <a:r>
              <a:rPr lang="sv-SE" smtClean="0"/>
              <a:t>freq</a:t>
            </a:r>
          </a:p>
          <a:p>
            <a:pPr marL="0" indent="0">
              <a:buNone/>
            </a:pPr>
            <a:r>
              <a:rPr lang="en-US" smtClean="0"/>
              <a:t>(i.e. high </a:t>
            </a:r>
            <a:r>
              <a:rPr lang="en-US" b="1" smtClean="0"/>
              <a:t>semantic </a:t>
            </a:r>
            <a:br>
              <a:rPr lang="en-US" b="1" smtClean="0"/>
            </a:br>
            <a:r>
              <a:rPr lang="en-US" b="1" smtClean="0"/>
              <a:t>type frequency</a:t>
            </a:r>
            <a:r>
              <a:rPr lang="en-US" smtClean="0"/>
              <a:t>)</a:t>
            </a:r>
            <a:endParaRPr lang="sv-SE" dirty="0"/>
          </a:p>
          <a:p>
            <a:pPr marL="0" indent="0">
              <a:buNone/>
            </a:pPr>
            <a:endParaRPr lang="sv-SE" dirty="0"/>
          </a:p>
          <a:p>
            <a:r>
              <a:rPr lang="sv-SE" dirty="0" err="1" smtClean="0"/>
              <a:t>Spread</a:t>
            </a:r>
            <a:r>
              <a:rPr lang="sv-SE" dirty="0" smtClean="0"/>
              <a:t> </a:t>
            </a:r>
            <a:r>
              <a:rPr lang="sv-SE" dirty="0" err="1" smtClean="0"/>
              <a:t>frequency</a:t>
            </a:r>
            <a:r>
              <a:rPr lang="sv-SE" dirty="0" smtClean="0"/>
              <a:t> distribution</a:t>
            </a:r>
            <a:endParaRPr lang="en-US" dirty="0"/>
          </a:p>
        </p:txBody>
      </p:sp>
      <p:sp>
        <p:nvSpPr>
          <p:cNvPr id="4" name="Date Placeholder 3"/>
          <p:cNvSpPr>
            <a:spLocks noGrp="1"/>
          </p:cNvSpPr>
          <p:nvPr>
            <p:ph type="dt" sz="half" idx="10"/>
          </p:nvPr>
        </p:nvSpPr>
        <p:spPr/>
        <p:txBody>
          <a:bodyPr/>
          <a:lstStyle/>
          <a:p>
            <a:fld id="{A622C821-5C00-4371-88BA-3A9B3221BDF9}" type="datetime5">
              <a:rPr lang="en-GB" smtClean="0"/>
              <a:t>27-Jun-16</a:t>
            </a:fld>
            <a:endParaRPr lang="sv-SE"/>
          </a:p>
        </p:txBody>
      </p:sp>
      <p:sp>
        <p:nvSpPr>
          <p:cNvPr id="5" name="Footer Placeholder 4"/>
          <p:cNvSpPr>
            <a:spLocks noGrp="1"/>
          </p:cNvSpPr>
          <p:nvPr>
            <p:ph type="ftr" sz="quarter" idx="11"/>
          </p:nvPr>
        </p:nvSpPr>
        <p:spPr/>
        <p:txBody>
          <a:bodyPr/>
          <a:lstStyle/>
          <a:p>
            <a:r>
              <a:rPr lang="en-US" smtClean="0"/>
              <a:t>Susanne Vejdemo, Stockholm University</a:t>
            </a:r>
            <a:endParaRPr lang="sv-SE"/>
          </a:p>
        </p:txBody>
      </p:sp>
      <p:sp>
        <p:nvSpPr>
          <p:cNvPr id="6" name="Slide Number Placeholder 5"/>
          <p:cNvSpPr>
            <a:spLocks noGrp="1"/>
          </p:cNvSpPr>
          <p:nvPr>
            <p:ph type="sldNum" sz="quarter" idx="12"/>
          </p:nvPr>
        </p:nvSpPr>
        <p:spPr/>
        <p:txBody>
          <a:bodyPr/>
          <a:lstStyle/>
          <a:p>
            <a:fld id="{400B66ED-EE6C-4E7E-848D-94DB84BF3115}" type="slidenum">
              <a:rPr lang="sv-SE" smtClean="0"/>
              <a:pPr/>
              <a:t>38</a:t>
            </a:fld>
            <a:endParaRPr lang="sv-SE"/>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2060848"/>
            <a:ext cx="4835622" cy="3294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44476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Final musings</a:t>
            </a:r>
            <a:endParaRPr lang="sv-SE"/>
          </a:p>
        </p:txBody>
      </p:sp>
      <p:sp>
        <p:nvSpPr>
          <p:cNvPr id="3" name="Content Placeholder 2"/>
          <p:cNvSpPr>
            <a:spLocks noGrp="1"/>
          </p:cNvSpPr>
          <p:nvPr>
            <p:ph idx="1"/>
          </p:nvPr>
        </p:nvSpPr>
        <p:spPr/>
        <p:txBody>
          <a:bodyPr>
            <a:normAutofit/>
          </a:bodyPr>
          <a:lstStyle/>
          <a:p>
            <a:r>
              <a:rPr lang="en-US" smtClean="0"/>
              <a:t>A lot of frequency effects are better explained by other, correlated, factors (e.g. synonymy).</a:t>
            </a:r>
            <a:endParaRPr lang="en-US"/>
          </a:p>
          <a:p>
            <a:r>
              <a:rPr lang="en-US" smtClean="0"/>
              <a:t>Things we have learned about frequency effects for GRAMMATICAL language items </a:t>
            </a:r>
            <a:r>
              <a:rPr lang="en-US" b="1" smtClean="0"/>
              <a:t>may</a:t>
            </a:r>
            <a:r>
              <a:rPr lang="en-US" smtClean="0"/>
              <a:t> be applied, but if so </a:t>
            </a:r>
            <a:r>
              <a:rPr lang="en-US" b="1" smtClean="0"/>
              <a:t>cautiously</a:t>
            </a:r>
            <a:r>
              <a:rPr lang="en-US" smtClean="0"/>
              <a:t>, to lexical language items.</a:t>
            </a:r>
            <a:endParaRPr lang="en-US"/>
          </a:p>
          <a:p>
            <a:r>
              <a:rPr lang="sv-SE"/>
              <a:t>Schmid (2010:125) notes that “we have understood neither the nature of frequency itself nor its relation to entrenchment</a:t>
            </a:r>
            <a:r>
              <a:rPr lang="sv-SE" smtClean="0"/>
              <a:t>”.</a:t>
            </a:r>
          </a:p>
          <a:p>
            <a:pPr marL="0" indent="0">
              <a:buNone/>
            </a:pPr>
            <a:endParaRPr lang="sv-SE"/>
          </a:p>
          <a:p>
            <a:r>
              <a:rPr lang="en-US" smtClean="0"/>
              <a:t>...But we understand it a bit better year by year...</a:t>
            </a:r>
            <a:endParaRPr lang="sv-SE"/>
          </a:p>
        </p:txBody>
      </p:sp>
      <p:sp>
        <p:nvSpPr>
          <p:cNvPr id="4" name="Date Placeholder 3"/>
          <p:cNvSpPr>
            <a:spLocks noGrp="1"/>
          </p:cNvSpPr>
          <p:nvPr>
            <p:ph type="dt" sz="half" idx="10"/>
          </p:nvPr>
        </p:nvSpPr>
        <p:spPr/>
        <p:txBody>
          <a:bodyPr/>
          <a:lstStyle/>
          <a:p>
            <a:fld id="{A622C821-5C00-4371-88BA-3A9B3221BDF9}" type="datetime5">
              <a:rPr lang="en-GB" smtClean="0"/>
              <a:t>27-Jun-16</a:t>
            </a:fld>
            <a:endParaRPr lang="sv-SE"/>
          </a:p>
        </p:txBody>
      </p:sp>
      <p:sp>
        <p:nvSpPr>
          <p:cNvPr id="5" name="Footer Placeholder 4"/>
          <p:cNvSpPr>
            <a:spLocks noGrp="1"/>
          </p:cNvSpPr>
          <p:nvPr>
            <p:ph type="ftr" sz="quarter" idx="11"/>
          </p:nvPr>
        </p:nvSpPr>
        <p:spPr/>
        <p:txBody>
          <a:bodyPr/>
          <a:lstStyle/>
          <a:p>
            <a:r>
              <a:rPr lang="en-US" smtClean="0"/>
              <a:t>Susanne Vejdemo, Stockholm University</a:t>
            </a:r>
            <a:endParaRPr lang="sv-SE"/>
          </a:p>
        </p:txBody>
      </p:sp>
      <p:sp>
        <p:nvSpPr>
          <p:cNvPr id="6" name="Slide Number Placeholder 5"/>
          <p:cNvSpPr>
            <a:spLocks noGrp="1"/>
          </p:cNvSpPr>
          <p:nvPr>
            <p:ph type="sldNum" sz="quarter" idx="12"/>
          </p:nvPr>
        </p:nvSpPr>
        <p:spPr/>
        <p:txBody>
          <a:bodyPr/>
          <a:lstStyle/>
          <a:p>
            <a:fld id="{400B66ED-EE6C-4E7E-848D-94DB84BF3115}" type="slidenum">
              <a:rPr lang="sv-SE" smtClean="0"/>
              <a:pPr/>
              <a:t>39</a:t>
            </a:fld>
            <a:endParaRPr lang="sv-SE"/>
          </a:p>
        </p:txBody>
      </p:sp>
    </p:spTree>
    <p:extLst>
      <p:ext uri="{BB962C8B-B14F-4D97-AF65-F5344CB8AC3E}">
        <p14:creationId xmlns:p14="http://schemas.microsoft.com/office/powerpoint/2010/main" val="36399803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Aim</a:t>
            </a:r>
            <a:r>
              <a:rPr lang="sv-SE" dirty="0" smtClean="0"/>
              <a:t> </a:t>
            </a:r>
            <a:r>
              <a:rPr lang="sv-SE" dirty="0" err="1" smtClean="0"/>
              <a:t>of</a:t>
            </a:r>
            <a:r>
              <a:rPr lang="sv-SE" dirty="0" smtClean="0"/>
              <a:t> presentation</a:t>
            </a:r>
            <a:endParaRPr lang="sv-SE" dirty="0"/>
          </a:p>
        </p:txBody>
      </p:sp>
      <p:sp>
        <p:nvSpPr>
          <p:cNvPr id="3" name="Platshållare för innehåll 2"/>
          <p:cNvSpPr>
            <a:spLocks noGrp="1"/>
          </p:cNvSpPr>
          <p:nvPr>
            <p:ph idx="1"/>
          </p:nvPr>
        </p:nvSpPr>
        <p:spPr/>
        <p:txBody>
          <a:bodyPr/>
          <a:lstStyle/>
          <a:p>
            <a:r>
              <a:rPr lang="sv-SE" dirty="0" err="1" smtClean="0"/>
              <a:t>Argue</a:t>
            </a:r>
            <a:r>
              <a:rPr lang="sv-SE" dirty="0" smtClean="0"/>
              <a:t> </a:t>
            </a:r>
            <a:r>
              <a:rPr lang="sv-SE" dirty="0" err="1" smtClean="0"/>
              <a:t>that</a:t>
            </a:r>
            <a:r>
              <a:rPr lang="sv-SE" dirty="0" smtClean="0"/>
              <a:t> the rate </a:t>
            </a:r>
            <a:r>
              <a:rPr lang="sv-SE" dirty="0" err="1" smtClean="0"/>
              <a:t>of</a:t>
            </a:r>
            <a:r>
              <a:rPr lang="sv-SE" dirty="0" smtClean="0"/>
              <a:t> </a:t>
            </a:r>
            <a:r>
              <a:rPr lang="sv-SE" dirty="0" err="1" smtClean="0"/>
              <a:t>lexical</a:t>
            </a:r>
            <a:r>
              <a:rPr lang="sv-SE" dirty="0" smtClean="0"/>
              <a:t> </a:t>
            </a:r>
            <a:r>
              <a:rPr lang="sv-SE" dirty="0" err="1" smtClean="0"/>
              <a:t>replacement</a:t>
            </a:r>
            <a:r>
              <a:rPr lang="sv-SE" dirty="0" smtClean="0"/>
              <a:t> for </a:t>
            </a:r>
            <a:r>
              <a:rPr lang="sv-SE" dirty="0" err="1" smtClean="0"/>
              <a:t>open</a:t>
            </a:r>
            <a:r>
              <a:rPr lang="sv-SE" dirty="0" smtClean="0"/>
              <a:t> and </a:t>
            </a:r>
            <a:r>
              <a:rPr lang="sv-SE" dirty="0" err="1" smtClean="0"/>
              <a:t>closed</a:t>
            </a:r>
            <a:r>
              <a:rPr lang="sv-SE" dirty="0" smtClean="0"/>
              <a:t> </a:t>
            </a:r>
            <a:r>
              <a:rPr lang="sv-SE" dirty="0" err="1" smtClean="0"/>
              <a:t>class</a:t>
            </a:r>
            <a:r>
              <a:rPr lang="sv-SE" dirty="0" smtClean="0"/>
              <a:t> </a:t>
            </a:r>
            <a:r>
              <a:rPr lang="sv-SE" dirty="0" err="1" smtClean="0"/>
              <a:t>lexical</a:t>
            </a:r>
            <a:r>
              <a:rPr lang="sv-SE" dirty="0" smtClean="0"/>
              <a:t> </a:t>
            </a:r>
            <a:r>
              <a:rPr lang="sv-SE" dirty="0" err="1" smtClean="0"/>
              <a:t>items</a:t>
            </a:r>
            <a:r>
              <a:rPr lang="sv-SE" dirty="0" smtClean="0"/>
              <a:t> </a:t>
            </a:r>
            <a:r>
              <a:rPr lang="sv-SE" dirty="0" err="1" smtClean="0"/>
              <a:t>should</a:t>
            </a:r>
            <a:r>
              <a:rPr lang="sv-SE" dirty="0" smtClean="0"/>
              <a:t> be </a:t>
            </a:r>
            <a:r>
              <a:rPr lang="sv-SE" dirty="0" err="1" smtClean="0"/>
              <a:t>analyzed</a:t>
            </a:r>
            <a:r>
              <a:rPr lang="sv-SE" dirty="0" smtClean="0"/>
              <a:t> </a:t>
            </a:r>
            <a:r>
              <a:rPr lang="sv-SE" dirty="0" err="1" smtClean="0"/>
              <a:t>separately</a:t>
            </a:r>
            <a:r>
              <a:rPr lang="sv-SE" dirty="0" smtClean="0"/>
              <a:t>.</a:t>
            </a:r>
          </a:p>
          <a:p>
            <a:r>
              <a:rPr lang="sv-SE" dirty="0"/>
              <a:t>Present a statistical </a:t>
            </a:r>
            <a:r>
              <a:rPr lang="sv-SE" dirty="0" err="1"/>
              <a:t>model</a:t>
            </a:r>
            <a:r>
              <a:rPr lang="sv-SE" dirty="0"/>
              <a:t> </a:t>
            </a:r>
            <a:r>
              <a:rPr lang="sv-SE" dirty="0" err="1"/>
              <a:t>which</a:t>
            </a:r>
            <a:r>
              <a:rPr lang="sv-SE" dirty="0"/>
              <a:t> </a:t>
            </a:r>
            <a:r>
              <a:rPr lang="sv-SE" dirty="0" err="1"/>
              <a:t>partly</a:t>
            </a:r>
            <a:r>
              <a:rPr lang="sv-SE" dirty="0"/>
              <a:t> </a:t>
            </a:r>
            <a:r>
              <a:rPr lang="sv-SE" dirty="0" err="1"/>
              <a:t>predicts</a:t>
            </a:r>
            <a:r>
              <a:rPr lang="sv-SE" dirty="0"/>
              <a:t> the rate </a:t>
            </a:r>
            <a:r>
              <a:rPr lang="sv-SE" dirty="0" err="1"/>
              <a:t>of</a:t>
            </a:r>
            <a:r>
              <a:rPr lang="sv-SE" dirty="0"/>
              <a:t> </a:t>
            </a:r>
            <a:r>
              <a:rPr lang="sv-SE" dirty="0" err="1"/>
              <a:t>lexical</a:t>
            </a:r>
            <a:r>
              <a:rPr lang="sv-SE" dirty="0"/>
              <a:t> </a:t>
            </a:r>
            <a:r>
              <a:rPr lang="sv-SE" dirty="0" err="1"/>
              <a:t>replacement</a:t>
            </a:r>
            <a:r>
              <a:rPr lang="sv-SE" dirty="0"/>
              <a:t> for </a:t>
            </a:r>
            <a:r>
              <a:rPr lang="sv-SE" dirty="0" err="1"/>
              <a:t>open</a:t>
            </a:r>
            <a:r>
              <a:rPr lang="sv-SE" dirty="0"/>
              <a:t> </a:t>
            </a:r>
            <a:r>
              <a:rPr lang="sv-SE" dirty="0" err="1"/>
              <a:t>class</a:t>
            </a:r>
            <a:r>
              <a:rPr lang="sv-SE" dirty="0"/>
              <a:t> </a:t>
            </a:r>
            <a:r>
              <a:rPr lang="sv-SE" dirty="0" err="1"/>
              <a:t>lexical</a:t>
            </a:r>
            <a:r>
              <a:rPr lang="sv-SE" dirty="0"/>
              <a:t> </a:t>
            </a:r>
            <a:r>
              <a:rPr lang="sv-SE" dirty="0" err="1"/>
              <a:t>items</a:t>
            </a:r>
            <a:r>
              <a:rPr lang="sv-SE" dirty="0"/>
              <a:t>.</a:t>
            </a:r>
          </a:p>
          <a:p>
            <a:r>
              <a:rPr lang="sv-SE" dirty="0" err="1" smtClean="0"/>
              <a:t>Promote</a:t>
            </a:r>
            <a:r>
              <a:rPr lang="sv-SE" dirty="0" smtClean="0"/>
              <a:t> a </a:t>
            </a:r>
            <a:r>
              <a:rPr lang="sv-SE" dirty="0" err="1" smtClean="0"/>
              <a:t>discussion</a:t>
            </a:r>
            <a:r>
              <a:rPr lang="sv-SE" dirty="0" smtClean="0"/>
              <a:t> </a:t>
            </a:r>
            <a:r>
              <a:rPr lang="sv-SE" dirty="0" err="1" smtClean="0"/>
              <a:t>about</a:t>
            </a:r>
            <a:r>
              <a:rPr lang="sv-SE" dirty="0" smtClean="0"/>
              <a:t> the </a:t>
            </a:r>
            <a:r>
              <a:rPr lang="sv-SE" dirty="0" err="1" smtClean="0"/>
              <a:t>role</a:t>
            </a:r>
            <a:r>
              <a:rPr lang="sv-SE" dirty="0" smtClean="0"/>
              <a:t> </a:t>
            </a:r>
            <a:r>
              <a:rPr lang="sv-SE" dirty="0" err="1" smtClean="0"/>
              <a:t>of</a:t>
            </a:r>
            <a:r>
              <a:rPr lang="sv-SE" dirty="0" smtClean="0"/>
              <a:t> </a:t>
            </a:r>
            <a:r>
              <a:rPr lang="sv-SE" err="1" smtClean="0"/>
              <a:t>frequency</a:t>
            </a:r>
            <a:r>
              <a:rPr lang="sv-SE" smtClean="0"/>
              <a:t>.</a:t>
            </a:r>
            <a:endParaRPr lang="sv-SE" dirty="0" smtClean="0"/>
          </a:p>
        </p:txBody>
      </p:sp>
      <p:sp>
        <p:nvSpPr>
          <p:cNvPr id="4" name="Platshållare för sidfot 3"/>
          <p:cNvSpPr>
            <a:spLocks noGrp="1"/>
          </p:cNvSpPr>
          <p:nvPr>
            <p:ph type="ftr" sz="quarter" idx="11"/>
          </p:nvPr>
        </p:nvSpPr>
        <p:spPr/>
        <p:txBody>
          <a:bodyPr/>
          <a:lstStyle/>
          <a:p>
            <a:r>
              <a:rPr lang="en-US" dirty="0" smtClean="0"/>
              <a:t>Susanne Vejdemo, Stockholm University</a:t>
            </a:r>
            <a:endParaRPr lang="sv-SE" dirty="0"/>
          </a:p>
        </p:txBody>
      </p:sp>
      <p:sp>
        <p:nvSpPr>
          <p:cNvPr id="6" name="Slide Number Placeholder 5"/>
          <p:cNvSpPr>
            <a:spLocks noGrp="1"/>
          </p:cNvSpPr>
          <p:nvPr>
            <p:ph type="sldNum" sz="quarter" idx="12"/>
          </p:nvPr>
        </p:nvSpPr>
        <p:spPr/>
        <p:txBody>
          <a:bodyPr/>
          <a:lstStyle/>
          <a:p>
            <a:fld id="{400B66ED-EE6C-4E7E-848D-94DB84BF3115}" type="slidenum">
              <a:rPr lang="sv-SE" smtClean="0"/>
              <a:pPr/>
              <a:t>4</a:t>
            </a:fld>
            <a:endParaRPr lang="sv-SE"/>
          </a:p>
        </p:txBody>
      </p:sp>
      <p:sp>
        <p:nvSpPr>
          <p:cNvPr id="7" name="Date Placeholder 6"/>
          <p:cNvSpPr>
            <a:spLocks noGrp="1"/>
          </p:cNvSpPr>
          <p:nvPr>
            <p:ph type="dt" sz="half" idx="10"/>
          </p:nvPr>
        </p:nvSpPr>
        <p:spPr/>
        <p:txBody>
          <a:bodyPr/>
          <a:lstStyle/>
          <a:p>
            <a:fld id="{BD797E1E-8C1D-48FF-938E-A57257D78790}" type="datetime5">
              <a:rPr lang="en-GB" smtClean="0"/>
              <a:t>27-Jun-16</a:t>
            </a:fld>
            <a:endParaRPr lang="sv-SE"/>
          </a:p>
        </p:txBody>
      </p:sp>
      <p:sp>
        <p:nvSpPr>
          <p:cNvPr id="8" name="TextBox 7"/>
          <p:cNvSpPr txBox="1"/>
          <p:nvPr/>
        </p:nvSpPr>
        <p:spPr>
          <a:xfrm rot="20027331">
            <a:off x="5712309" y="4142871"/>
            <a:ext cx="2795353" cy="923330"/>
          </a:xfrm>
          <a:prstGeom prst="rect">
            <a:avLst/>
          </a:prstGeom>
          <a:noFill/>
        </p:spPr>
        <p:txBody>
          <a:bodyPr wrap="square" rtlCol="0">
            <a:spAutoFit/>
          </a:bodyPr>
          <a:lstStyle/>
          <a:p>
            <a:r>
              <a:rPr lang="sv-SE" dirty="0" err="1" smtClean="0"/>
              <a:t>Also</a:t>
            </a:r>
            <a:r>
              <a:rPr lang="sv-SE" dirty="0" smtClean="0"/>
              <a:t>: Present </a:t>
            </a:r>
            <a:r>
              <a:rPr lang="sv-SE" dirty="0" err="1" smtClean="0"/>
              <a:t>both</a:t>
            </a:r>
            <a:r>
              <a:rPr lang="sv-SE" dirty="0" smtClean="0"/>
              <a:t> positive and negative </a:t>
            </a:r>
            <a:r>
              <a:rPr lang="sv-SE" dirty="0" err="1" smtClean="0"/>
              <a:t>results</a:t>
            </a:r>
            <a:r>
              <a:rPr lang="sv-SE" dirty="0" smtClean="0"/>
              <a:t> – </a:t>
            </a:r>
            <a:r>
              <a:rPr lang="sv-SE" dirty="0" err="1" smtClean="0"/>
              <a:t>some</a:t>
            </a:r>
            <a:r>
              <a:rPr lang="sv-SE" dirty="0" smtClean="0"/>
              <a:t> </a:t>
            </a:r>
            <a:r>
              <a:rPr lang="sv-SE" dirty="0" err="1" smtClean="0"/>
              <a:t>hypotheses</a:t>
            </a:r>
            <a:r>
              <a:rPr lang="sv-SE" dirty="0" smtClean="0"/>
              <a:t> </a:t>
            </a:r>
            <a:r>
              <a:rPr lang="sv-SE" dirty="0" err="1" smtClean="0"/>
              <a:t>did</a:t>
            </a:r>
            <a:r>
              <a:rPr lang="sv-SE" dirty="0" smtClean="0"/>
              <a:t> not </a:t>
            </a:r>
            <a:r>
              <a:rPr lang="sv-SE" dirty="0" err="1" smtClean="0"/>
              <a:t>carry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t>Thanks!</a:t>
            </a:r>
            <a:endParaRPr lang="sv-SE"/>
          </a:p>
        </p:txBody>
      </p:sp>
      <p:sp>
        <p:nvSpPr>
          <p:cNvPr id="3" name="Content Placeholder 2"/>
          <p:cNvSpPr>
            <a:spLocks noGrp="1"/>
          </p:cNvSpPr>
          <p:nvPr>
            <p:ph idx="1"/>
          </p:nvPr>
        </p:nvSpPr>
        <p:spPr/>
        <p:txBody>
          <a:bodyPr/>
          <a:lstStyle/>
          <a:p>
            <a:r>
              <a:rPr lang="en-US" smtClean="0"/>
              <a:t>Thank you for your time!</a:t>
            </a:r>
          </a:p>
          <a:p>
            <a:r>
              <a:rPr lang="en-US" smtClean="0"/>
              <a:t>What are your thoughts on this matter?</a:t>
            </a:r>
            <a:endParaRPr lang="sv-SE"/>
          </a:p>
        </p:txBody>
      </p:sp>
      <p:sp>
        <p:nvSpPr>
          <p:cNvPr id="4" name="Date Placeholder 3"/>
          <p:cNvSpPr>
            <a:spLocks noGrp="1"/>
          </p:cNvSpPr>
          <p:nvPr>
            <p:ph type="dt" sz="half" idx="10"/>
          </p:nvPr>
        </p:nvSpPr>
        <p:spPr/>
        <p:txBody>
          <a:bodyPr/>
          <a:lstStyle/>
          <a:p>
            <a:fld id="{A622C821-5C00-4371-88BA-3A9B3221BDF9}" type="datetime5">
              <a:rPr lang="en-GB" smtClean="0"/>
              <a:t>27-Jun-16</a:t>
            </a:fld>
            <a:endParaRPr lang="sv-SE"/>
          </a:p>
        </p:txBody>
      </p:sp>
      <p:sp>
        <p:nvSpPr>
          <p:cNvPr id="5" name="Footer Placeholder 4"/>
          <p:cNvSpPr>
            <a:spLocks noGrp="1"/>
          </p:cNvSpPr>
          <p:nvPr>
            <p:ph type="ftr" sz="quarter" idx="11"/>
          </p:nvPr>
        </p:nvSpPr>
        <p:spPr/>
        <p:txBody>
          <a:bodyPr/>
          <a:lstStyle/>
          <a:p>
            <a:r>
              <a:rPr lang="en-US" smtClean="0"/>
              <a:t>Susanne Vejdemo, Stockholm University</a:t>
            </a:r>
            <a:endParaRPr lang="sv-SE"/>
          </a:p>
        </p:txBody>
      </p:sp>
      <p:sp>
        <p:nvSpPr>
          <p:cNvPr id="6" name="Slide Number Placeholder 5"/>
          <p:cNvSpPr>
            <a:spLocks noGrp="1"/>
          </p:cNvSpPr>
          <p:nvPr>
            <p:ph type="sldNum" sz="quarter" idx="12"/>
          </p:nvPr>
        </p:nvSpPr>
        <p:spPr/>
        <p:txBody>
          <a:bodyPr/>
          <a:lstStyle/>
          <a:p>
            <a:fld id="{400B66ED-EE6C-4E7E-848D-94DB84BF3115}" type="slidenum">
              <a:rPr lang="sv-SE" smtClean="0"/>
              <a:pPr/>
              <a:t>40</a:t>
            </a:fld>
            <a:endParaRPr lang="sv-SE"/>
          </a:p>
        </p:txBody>
      </p:sp>
      <p:pic>
        <p:nvPicPr>
          <p:cNvPr id="3074" name="Picture 2" descr="http://www.soundlincs.org/wp-content/uploads/frequency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701299"/>
            <a:ext cx="6096000" cy="4305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06727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BONUS SLIDES</a:t>
            </a:r>
            <a:endParaRPr lang="sv-SE"/>
          </a:p>
        </p:txBody>
      </p:sp>
      <p:sp>
        <p:nvSpPr>
          <p:cNvPr id="3" name="Content Placeholder 2"/>
          <p:cNvSpPr>
            <a:spLocks noGrp="1"/>
          </p:cNvSpPr>
          <p:nvPr>
            <p:ph idx="1"/>
          </p:nvPr>
        </p:nvSpPr>
        <p:spPr/>
        <p:txBody>
          <a:bodyPr/>
          <a:lstStyle/>
          <a:p>
            <a:endParaRPr lang="sv-SE"/>
          </a:p>
        </p:txBody>
      </p:sp>
      <p:sp>
        <p:nvSpPr>
          <p:cNvPr id="4" name="Date Placeholder 3"/>
          <p:cNvSpPr>
            <a:spLocks noGrp="1"/>
          </p:cNvSpPr>
          <p:nvPr>
            <p:ph type="dt" sz="half" idx="10"/>
          </p:nvPr>
        </p:nvSpPr>
        <p:spPr/>
        <p:txBody>
          <a:bodyPr/>
          <a:lstStyle/>
          <a:p>
            <a:fld id="{A622C821-5C00-4371-88BA-3A9B3221BDF9}" type="datetime5">
              <a:rPr lang="en-GB" smtClean="0"/>
              <a:t>27-Jun-16</a:t>
            </a:fld>
            <a:endParaRPr lang="sv-SE"/>
          </a:p>
        </p:txBody>
      </p:sp>
      <p:sp>
        <p:nvSpPr>
          <p:cNvPr id="5" name="Footer Placeholder 4"/>
          <p:cNvSpPr>
            <a:spLocks noGrp="1"/>
          </p:cNvSpPr>
          <p:nvPr>
            <p:ph type="ftr" sz="quarter" idx="11"/>
          </p:nvPr>
        </p:nvSpPr>
        <p:spPr/>
        <p:txBody>
          <a:bodyPr/>
          <a:lstStyle/>
          <a:p>
            <a:r>
              <a:rPr lang="en-US" smtClean="0"/>
              <a:t>Susanne Vejdemo, Stockholm University</a:t>
            </a:r>
            <a:endParaRPr lang="sv-SE"/>
          </a:p>
        </p:txBody>
      </p:sp>
      <p:sp>
        <p:nvSpPr>
          <p:cNvPr id="6" name="Slide Number Placeholder 5"/>
          <p:cNvSpPr>
            <a:spLocks noGrp="1"/>
          </p:cNvSpPr>
          <p:nvPr>
            <p:ph type="sldNum" sz="quarter" idx="12"/>
          </p:nvPr>
        </p:nvSpPr>
        <p:spPr/>
        <p:txBody>
          <a:bodyPr/>
          <a:lstStyle/>
          <a:p>
            <a:fld id="{400B66ED-EE6C-4E7E-848D-94DB84BF3115}" type="slidenum">
              <a:rPr lang="sv-SE" smtClean="0"/>
              <a:pPr/>
              <a:t>41</a:t>
            </a:fld>
            <a:endParaRPr lang="sv-SE"/>
          </a:p>
        </p:txBody>
      </p:sp>
    </p:spTree>
    <p:extLst>
      <p:ext uri="{BB962C8B-B14F-4D97-AF65-F5344CB8AC3E}">
        <p14:creationId xmlns:p14="http://schemas.microsoft.com/office/powerpoint/2010/main" val="30794694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a:t>The rate </a:t>
            </a:r>
            <a:r>
              <a:rPr lang="sv-SE" dirty="0" err="1"/>
              <a:t>of</a:t>
            </a:r>
            <a:r>
              <a:rPr lang="sv-SE" dirty="0"/>
              <a:t> </a:t>
            </a:r>
            <a:r>
              <a:rPr lang="sv-SE" dirty="0" err="1"/>
              <a:t>lexical</a:t>
            </a:r>
            <a:r>
              <a:rPr lang="sv-SE" dirty="0"/>
              <a:t> </a:t>
            </a:r>
            <a:r>
              <a:rPr lang="sv-SE" dirty="0" err="1"/>
              <a:t>replacement</a:t>
            </a:r>
            <a:endParaRPr lang="en-US" dirty="0"/>
          </a:p>
        </p:txBody>
      </p:sp>
      <p:sp>
        <p:nvSpPr>
          <p:cNvPr id="3" name="Content Placeholder 2"/>
          <p:cNvSpPr>
            <a:spLocks noGrp="1"/>
          </p:cNvSpPr>
          <p:nvPr>
            <p:ph idx="1"/>
          </p:nvPr>
        </p:nvSpPr>
        <p:spPr>
          <a:xfrm>
            <a:off x="597600" y="1310400"/>
            <a:ext cx="7948800" cy="5214944"/>
          </a:xfrm>
        </p:spPr>
        <p:txBody>
          <a:bodyPr>
            <a:normAutofit/>
          </a:bodyPr>
          <a:lstStyle/>
          <a:p>
            <a:r>
              <a:rPr lang="sv-SE" dirty="0" err="1" smtClean="0"/>
              <a:t>Simplistic</a:t>
            </a:r>
            <a:r>
              <a:rPr lang="sv-SE" dirty="0" smtClean="0"/>
              <a:t> </a:t>
            </a:r>
            <a:r>
              <a:rPr lang="sv-SE" dirty="0" err="1" smtClean="0"/>
              <a:t>measurement</a:t>
            </a:r>
            <a:r>
              <a:rPr lang="sv-SE" dirty="0" smtClean="0"/>
              <a:t>:</a:t>
            </a:r>
          </a:p>
          <a:p>
            <a:endParaRPr lang="sv-SE" dirty="0"/>
          </a:p>
          <a:p>
            <a:pPr marL="0" indent="0">
              <a:buNone/>
            </a:pPr>
            <a:endParaRPr lang="sv-SE" dirty="0"/>
          </a:p>
          <a:p>
            <a:endParaRPr lang="sv-SE" dirty="0" smtClean="0"/>
          </a:p>
          <a:p>
            <a:r>
              <a:rPr lang="sv-SE" dirty="0" smtClean="0"/>
              <a:t>Pagel et al (2007) </a:t>
            </a:r>
            <a:r>
              <a:rPr lang="sv-SE" dirty="0" err="1" smtClean="0"/>
              <a:t>measurement</a:t>
            </a:r>
            <a:r>
              <a:rPr lang="sv-SE" dirty="0" smtClean="0"/>
              <a:t>:</a:t>
            </a:r>
          </a:p>
          <a:p>
            <a:endParaRPr lang="sv-SE" dirty="0"/>
          </a:p>
          <a:p>
            <a:pPr marL="0" indent="0">
              <a:buNone/>
            </a:pPr>
            <a:endParaRPr lang="sv-SE" dirty="0"/>
          </a:p>
          <a:p>
            <a:endParaRPr lang="sv-SE" dirty="0" smtClean="0"/>
          </a:p>
          <a:p>
            <a:r>
              <a:rPr lang="sv-SE" dirty="0" err="1" smtClean="0"/>
              <a:t>Simplistic</a:t>
            </a:r>
            <a:r>
              <a:rPr lang="sv-SE" dirty="0" smtClean="0"/>
              <a:t> </a:t>
            </a:r>
            <a:r>
              <a:rPr lang="sv-SE" dirty="0" err="1" smtClean="0"/>
              <a:t>measurement</a:t>
            </a:r>
            <a:r>
              <a:rPr lang="sv-SE" dirty="0" smtClean="0"/>
              <a:t> vs Pagel et al </a:t>
            </a:r>
            <a:r>
              <a:rPr lang="sv-SE" dirty="0" err="1" smtClean="0"/>
              <a:t>measurement</a:t>
            </a:r>
            <a:r>
              <a:rPr lang="sv-SE" dirty="0" smtClean="0"/>
              <a:t>:</a:t>
            </a:r>
          </a:p>
          <a:p>
            <a:pPr marL="0" indent="0">
              <a:buNone/>
            </a:pPr>
            <a:r>
              <a:rPr lang="sv-SE" dirty="0"/>
              <a:t>	</a:t>
            </a:r>
            <a:r>
              <a:rPr lang="sv-SE" dirty="0" smtClean="0"/>
              <a:t>	</a:t>
            </a:r>
            <a:r>
              <a:rPr lang="sv-SE" dirty="0" err="1" smtClean="0"/>
              <a:t>Extremely</a:t>
            </a:r>
            <a:r>
              <a:rPr lang="sv-SE" dirty="0" smtClean="0"/>
              <a:t> </a:t>
            </a:r>
            <a:r>
              <a:rPr lang="sv-SE" dirty="0" err="1" smtClean="0"/>
              <a:t>similar</a:t>
            </a:r>
            <a:r>
              <a:rPr lang="sv-SE" dirty="0" smtClean="0"/>
              <a:t>: R=0.98</a:t>
            </a:r>
          </a:p>
          <a:p>
            <a:r>
              <a:rPr lang="sv-SE" dirty="0" err="1" smtClean="0"/>
              <a:t>This</a:t>
            </a:r>
            <a:r>
              <a:rPr lang="sv-SE" dirty="0" smtClean="0"/>
              <a:t> </a:t>
            </a:r>
            <a:r>
              <a:rPr lang="sv-SE" dirty="0" err="1" smtClean="0"/>
              <a:t>study</a:t>
            </a:r>
            <a:r>
              <a:rPr lang="sv-SE" dirty="0" smtClean="0"/>
              <a:t>: Pagel et al </a:t>
            </a:r>
            <a:r>
              <a:rPr lang="sv-SE" dirty="0" err="1" smtClean="0"/>
              <a:t>measurement</a:t>
            </a:r>
            <a:r>
              <a:rPr lang="sv-SE" dirty="0" smtClean="0"/>
              <a:t>, for </a:t>
            </a:r>
            <a:r>
              <a:rPr lang="sv-SE" dirty="0" err="1" smtClean="0"/>
              <a:t>comparability</a:t>
            </a:r>
            <a:r>
              <a:rPr lang="sv-SE" dirty="0" smtClean="0"/>
              <a:t>.</a:t>
            </a:r>
            <a:endParaRPr lang="en-US" dirty="0"/>
          </a:p>
        </p:txBody>
      </p:sp>
      <p:sp>
        <p:nvSpPr>
          <p:cNvPr id="4" name="Date Placeholder 3"/>
          <p:cNvSpPr>
            <a:spLocks noGrp="1"/>
          </p:cNvSpPr>
          <p:nvPr>
            <p:ph type="dt" sz="half" idx="10"/>
          </p:nvPr>
        </p:nvSpPr>
        <p:spPr/>
        <p:txBody>
          <a:bodyPr/>
          <a:lstStyle/>
          <a:p>
            <a:fld id="{A622C821-5C00-4371-88BA-3A9B3221BDF9}" type="datetime5">
              <a:rPr lang="en-GB" smtClean="0"/>
              <a:t>27-Jun-16</a:t>
            </a:fld>
            <a:endParaRPr lang="sv-SE"/>
          </a:p>
        </p:txBody>
      </p:sp>
      <p:sp>
        <p:nvSpPr>
          <p:cNvPr id="5" name="Footer Placeholder 4"/>
          <p:cNvSpPr>
            <a:spLocks noGrp="1"/>
          </p:cNvSpPr>
          <p:nvPr>
            <p:ph type="ftr" sz="quarter" idx="11"/>
          </p:nvPr>
        </p:nvSpPr>
        <p:spPr/>
        <p:txBody>
          <a:bodyPr/>
          <a:lstStyle/>
          <a:p>
            <a:r>
              <a:rPr lang="en-US" smtClean="0"/>
              <a:t>Susanne Vejdemo, Stockholm University</a:t>
            </a:r>
            <a:endParaRPr lang="sv-SE"/>
          </a:p>
        </p:txBody>
      </p:sp>
      <p:sp>
        <p:nvSpPr>
          <p:cNvPr id="6" name="Slide Number Placeholder 5"/>
          <p:cNvSpPr>
            <a:spLocks noGrp="1"/>
          </p:cNvSpPr>
          <p:nvPr>
            <p:ph type="sldNum" sz="quarter" idx="12"/>
          </p:nvPr>
        </p:nvSpPr>
        <p:spPr/>
        <p:txBody>
          <a:bodyPr/>
          <a:lstStyle/>
          <a:p>
            <a:fld id="{400B66ED-EE6C-4E7E-848D-94DB84BF3115}" type="slidenum">
              <a:rPr lang="sv-SE" smtClean="0"/>
              <a:pPr/>
              <a:t>42</a:t>
            </a:fld>
            <a:endParaRPr lang="sv-SE"/>
          </a:p>
        </p:txBody>
      </p:sp>
      <p:sp>
        <p:nvSpPr>
          <p:cNvPr id="12" name="textruta 2"/>
          <p:cNvSpPr txBox="1"/>
          <p:nvPr/>
        </p:nvSpPr>
        <p:spPr>
          <a:xfrm>
            <a:off x="1331640" y="1772816"/>
            <a:ext cx="5832648" cy="923330"/>
          </a:xfrm>
          <a:prstGeom prst="rect">
            <a:avLst/>
          </a:prstGeom>
          <a:noFill/>
        </p:spPr>
        <p:txBody>
          <a:bodyPr wrap="square" rtlCol="0">
            <a:spAutoFit/>
          </a:bodyPr>
          <a:lstStyle/>
          <a:p>
            <a:r>
              <a:rPr lang="sv-SE" dirty="0" smtClean="0">
                <a:solidFill>
                  <a:srgbClr val="FF0000"/>
                </a:solidFill>
              </a:rPr>
              <a:t>NUMBER OF COGNATE CLASSES</a:t>
            </a:r>
          </a:p>
          <a:p>
            <a:r>
              <a:rPr lang="sv-SE" dirty="0" smtClean="0">
                <a:solidFill>
                  <a:srgbClr val="FF0000"/>
                </a:solidFill>
              </a:rPr>
              <a:t>------------------------------------------- = RATE OF REPLACEMENT</a:t>
            </a:r>
          </a:p>
          <a:p>
            <a:r>
              <a:rPr lang="sv-SE" dirty="0" smtClean="0">
                <a:solidFill>
                  <a:srgbClr val="FF0000"/>
                </a:solidFill>
              </a:rPr>
              <a:t>NUMBER OF LANGS IN SAMPLE</a:t>
            </a:r>
          </a:p>
        </p:txBody>
      </p:sp>
      <p:sp>
        <p:nvSpPr>
          <p:cNvPr id="13" name="textruta 2"/>
          <p:cNvSpPr txBox="1"/>
          <p:nvPr/>
        </p:nvSpPr>
        <p:spPr>
          <a:xfrm>
            <a:off x="755576" y="3545582"/>
            <a:ext cx="7992888" cy="923330"/>
          </a:xfrm>
          <a:prstGeom prst="rect">
            <a:avLst/>
          </a:prstGeom>
          <a:noFill/>
        </p:spPr>
        <p:txBody>
          <a:bodyPr wrap="square" rtlCol="0">
            <a:spAutoFit/>
          </a:bodyPr>
          <a:lstStyle/>
          <a:p>
            <a:r>
              <a:rPr lang="sv-SE" dirty="0" smtClean="0">
                <a:solidFill>
                  <a:srgbClr val="FF0000"/>
                </a:solidFill>
              </a:rPr>
              <a:t>NUMBER OF COGNATE CLASSES</a:t>
            </a:r>
          </a:p>
          <a:p>
            <a:r>
              <a:rPr lang="sv-SE" dirty="0" smtClean="0">
                <a:solidFill>
                  <a:srgbClr val="FF0000"/>
                </a:solidFill>
              </a:rPr>
              <a:t>------------------------------------------- [</a:t>
            </a:r>
            <a:r>
              <a:rPr lang="sv-SE" dirty="0" err="1" smtClean="0">
                <a:solidFill>
                  <a:srgbClr val="FF0000"/>
                </a:solidFill>
              </a:rPr>
              <a:t>language</a:t>
            </a:r>
            <a:r>
              <a:rPr lang="sv-SE" dirty="0" smtClean="0">
                <a:solidFill>
                  <a:srgbClr val="FF0000"/>
                </a:solidFill>
              </a:rPr>
              <a:t> </a:t>
            </a:r>
            <a:r>
              <a:rPr lang="sv-SE" dirty="0" err="1" smtClean="0">
                <a:solidFill>
                  <a:srgbClr val="FF0000"/>
                </a:solidFill>
              </a:rPr>
              <a:t>distance</a:t>
            </a:r>
            <a:r>
              <a:rPr lang="sv-SE" dirty="0" smtClean="0">
                <a:solidFill>
                  <a:srgbClr val="FF0000"/>
                </a:solidFill>
              </a:rPr>
              <a:t>] = RATE OF REPLACEMENT</a:t>
            </a:r>
          </a:p>
          <a:p>
            <a:r>
              <a:rPr lang="sv-SE" dirty="0" smtClean="0">
                <a:solidFill>
                  <a:srgbClr val="FF0000"/>
                </a:solidFill>
              </a:rPr>
              <a:t>NUMBER OF LANGS IN SAMPLE</a:t>
            </a:r>
          </a:p>
        </p:txBody>
      </p:sp>
    </p:spTree>
    <p:extLst>
      <p:ext uri="{BB962C8B-B14F-4D97-AF65-F5344CB8AC3E}">
        <p14:creationId xmlns:p14="http://schemas.microsoft.com/office/powerpoint/2010/main" val="15478281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Collocational</a:t>
            </a:r>
            <a:r>
              <a:rPr lang="sv-SE" dirty="0"/>
              <a:t> </a:t>
            </a:r>
            <a:r>
              <a:rPr lang="sv-SE" dirty="0" err="1"/>
              <a:t>strength</a:t>
            </a:r>
            <a:r>
              <a:rPr lang="sv-SE" dirty="0"/>
              <a:t>?</a:t>
            </a:r>
            <a:endParaRPr lang="en-US" dirty="0"/>
          </a:p>
        </p:txBody>
      </p:sp>
      <p:graphicFrame>
        <p:nvGraphicFramePr>
          <p:cNvPr id="8" name="Tabell 7"/>
          <p:cNvGraphicFramePr>
            <a:graphicFrameLocks noGrp="1"/>
          </p:cNvGraphicFramePr>
          <p:nvPr>
            <p:extLst/>
          </p:nvPr>
        </p:nvGraphicFramePr>
        <p:xfrm>
          <a:off x="323528" y="2636912"/>
          <a:ext cx="8568952" cy="3961759"/>
        </p:xfrm>
        <a:graphic>
          <a:graphicData uri="http://schemas.openxmlformats.org/drawingml/2006/table">
            <a:tbl>
              <a:tblPr>
                <a:tableStyleId>{5C22544A-7EE6-4342-B048-85BDC9FD1C3A}</a:tableStyleId>
              </a:tblPr>
              <a:tblGrid>
                <a:gridCol w="1608669"/>
                <a:gridCol w="1740070"/>
                <a:gridCol w="1740070"/>
                <a:gridCol w="2334428"/>
                <a:gridCol w="1145715"/>
              </a:tblGrid>
              <a:tr h="940081">
                <a:tc>
                  <a:txBody>
                    <a:bodyPr/>
                    <a:lstStyle/>
                    <a:p>
                      <a:pPr algn="ctr" fontAlgn="b"/>
                      <a:endParaRPr lang="en-US" sz="1800" b="0" i="0" u="none" strike="noStrike" dirty="0">
                        <a:solidFill>
                          <a:srgbClr val="000000"/>
                        </a:solidFill>
                        <a:effectLst/>
                        <a:latin typeface="+mn-lt"/>
                        <a:cs typeface="Times New Roman" pitchFamily="18" charset="0"/>
                      </a:endParaRPr>
                    </a:p>
                  </a:txBody>
                  <a:tcPr marL="9525" marR="9525" marT="9525" marB="0" anchor="b"/>
                </a:tc>
                <a:tc>
                  <a:txBody>
                    <a:bodyPr/>
                    <a:lstStyle/>
                    <a:p>
                      <a:pPr algn="ctr" fontAlgn="b"/>
                      <a:r>
                        <a:rPr lang="en-US" sz="1800" b="1" i="0" u="none" strike="noStrike" dirty="0">
                          <a:solidFill>
                            <a:srgbClr val="000000"/>
                          </a:solidFill>
                          <a:effectLst/>
                          <a:latin typeface="+mn-lt"/>
                          <a:cs typeface="Times New Roman" pitchFamily="18" charset="0"/>
                        </a:rPr>
                        <a:t>Frequency near belly</a:t>
                      </a:r>
                    </a:p>
                  </a:txBody>
                  <a:tcPr marL="9525" marR="9525" marT="9525" marB="0" anchor="b"/>
                </a:tc>
                <a:tc>
                  <a:txBody>
                    <a:bodyPr/>
                    <a:lstStyle/>
                    <a:p>
                      <a:pPr algn="ctr" fontAlgn="b"/>
                      <a:r>
                        <a:rPr lang="en-US" sz="1800" b="1" i="0" u="none" strike="noStrike" dirty="0">
                          <a:solidFill>
                            <a:srgbClr val="000000"/>
                          </a:solidFill>
                          <a:effectLst/>
                          <a:latin typeface="+mn-lt"/>
                          <a:cs typeface="Times New Roman" pitchFamily="18" charset="0"/>
                        </a:rPr>
                        <a:t>Total Frequency</a:t>
                      </a:r>
                    </a:p>
                  </a:txBody>
                  <a:tcPr marL="9525" marR="9525" marT="9525" marB="0" anchor="b"/>
                </a:tc>
                <a:tc>
                  <a:txBody>
                    <a:bodyPr/>
                    <a:lstStyle/>
                    <a:p>
                      <a:pPr algn="ctr" fontAlgn="b"/>
                      <a:r>
                        <a:rPr lang="en-US" sz="1800" b="1" i="0" u="none" strike="noStrike" dirty="0">
                          <a:solidFill>
                            <a:srgbClr val="000000"/>
                          </a:solidFill>
                          <a:effectLst/>
                          <a:latin typeface="+mn-lt"/>
                          <a:cs typeface="Times New Roman" pitchFamily="18" charset="0"/>
                        </a:rPr>
                        <a:t>% of total frequency that is near belly</a:t>
                      </a:r>
                    </a:p>
                  </a:txBody>
                  <a:tcPr marL="9525" marR="9525" marT="9525" marB="0" anchor="b"/>
                </a:tc>
                <a:tc>
                  <a:txBody>
                    <a:bodyPr/>
                    <a:lstStyle/>
                    <a:p>
                      <a:pPr algn="ctr" fontAlgn="b"/>
                      <a:r>
                        <a:rPr lang="en-US" sz="1800" b="1" i="0" u="none" strike="noStrike" dirty="0">
                          <a:solidFill>
                            <a:srgbClr val="000000"/>
                          </a:solidFill>
                          <a:effectLst/>
                          <a:latin typeface="+mn-lt"/>
                          <a:cs typeface="Times New Roman" pitchFamily="18" charset="0"/>
                        </a:rPr>
                        <a:t>MI</a:t>
                      </a:r>
                    </a:p>
                  </a:txBody>
                  <a:tcPr marL="9525" marR="9525" marT="9525" marB="0" anchor="b"/>
                </a:tc>
              </a:tr>
              <a:tr h="335742">
                <a:tc>
                  <a:txBody>
                    <a:bodyPr/>
                    <a:lstStyle/>
                    <a:p>
                      <a:pPr algn="ctr" fontAlgn="b"/>
                      <a:r>
                        <a:rPr lang="en-US" sz="1800" b="0" i="0" u="none" strike="noStrike">
                          <a:solidFill>
                            <a:srgbClr val="000000"/>
                          </a:solidFill>
                          <a:effectLst/>
                          <a:latin typeface="+mn-lt"/>
                          <a:cs typeface="Times New Roman" pitchFamily="18" charset="0"/>
                        </a:rPr>
                        <a:t> BEER</a:t>
                      </a:r>
                    </a:p>
                  </a:txBody>
                  <a:tcPr marL="9525" marR="9525" marT="9525" marB="0" anchor="b"/>
                </a:tc>
                <a:tc>
                  <a:txBody>
                    <a:bodyPr/>
                    <a:lstStyle/>
                    <a:p>
                      <a:pPr algn="ctr" fontAlgn="b"/>
                      <a:r>
                        <a:rPr lang="en-US" sz="1800" b="0" i="0" u="none" strike="noStrike">
                          <a:solidFill>
                            <a:srgbClr val="000000"/>
                          </a:solidFill>
                          <a:effectLst/>
                          <a:latin typeface="+mn-lt"/>
                          <a:cs typeface="Times New Roman" pitchFamily="18" charset="0"/>
                        </a:rPr>
                        <a:t>19</a:t>
                      </a:r>
                    </a:p>
                  </a:txBody>
                  <a:tcPr marL="9525" marR="9525" marT="9525" marB="0" anchor="b"/>
                </a:tc>
                <a:tc>
                  <a:txBody>
                    <a:bodyPr/>
                    <a:lstStyle/>
                    <a:p>
                      <a:pPr algn="ctr" fontAlgn="b"/>
                      <a:r>
                        <a:rPr lang="en-US" sz="1800" b="0" i="0" u="none" strike="noStrike" dirty="0">
                          <a:solidFill>
                            <a:srgbClr val="000000"/>
                          </a:solidFill>
                          <a:effectLst/>
                          <a:latin typeface="+mn-lt"/>
                          <a:cs typeface="Times New Roman" pitchFamily="18" charset="0"/>
                        </a:rPr>
                        <a:t>3133</a:t>
                      </a:r>
                    </a:p>
                  </a:txBody>
                  <a:tcPr marL="9525" marR="9525" marT="9525" marB="0" anchor="b"/>
                </a:tc>
                <a:tc>
                  <a:txBody>
                    <a:bodyPr/>
                    <a:lstStyle/>
                    <a:p>
                      <a:pPr algn="ctr" fontAlgn="b"/>
                      <a:r>
                        <a:rPr lang="en-US" sz="1800" b="0" i="0" u="none" strike="noStrike">
                          <a:solidFill>
                            <a:srgbClr val="000000"/>
                          </a:solidFill>
                          <a:effectLst/>
                          <a:latin typeface="+mn-lt"/>
                          <a:cs typeface="Times New Roman" pitchFamily="18" charset="0"/>
                        </a:rPr>
                        <a:t>0.61</a:t>
                      </a:r>
                    </a:p>
                  </a:txBody>
                  <a:tcPr marL="9525" marR="9525" marT="9525" marB="0" anchor="b"/>
                </a:tc>
                <a:tc>
                  <a:txBody>
                    <a:bodyPr/>
                    <a:lstStyle/>
                    <a:p>
                      <a:pPr algn="ctr" fontAlgn="b"/>
                      <a:r>
                        <a:rPr lang="en-US" sz="1800" b="0" i="0" u="none" strike="noStrike">
                          <a:solidFill>
                            <a:srgbClr val="000000"/>
                          </a:solidFill>
                          <a:effectLst/>
                          <a:latin typeface="+mn-lt"/>
                          <a:cs typeface="Times New Roman" pitchFamily="18" charset="0"/>
                        </a:rPr>
                        <a:t>6.78</a:t>
                      </a:r>
                    </a:p>
                  </a:txBody>
                  <a:tcPr marL="9525" marR="9525" marT="9525" marB="0" anchor="b"/>
                </a:tc>
              </a:tr>
              <a:tr h="335742">
                <a:tc>
                  <a:txBody>
                    <a:bodyPr/>
                    <a:lstStyle/>
                    <a:p>
                      <a:pPr algn="ctr" fontAlgn="b"/>
                      <a:r>
                        <a:rPr lang="en-US" sz="1800" b="0" i="0" u="none" strike="noStrike">
                          <a:solidFill>
                            <a:srgbClr val="000000"/>
                          </a:solidFill>
                          <a:effectLst/>
                          <a:latin typeface="+mn-lt"/>
                          <a:cs typeface="Times New Roman" pitchFamily="18" charset="0"/>
                        </a:rPr>
                        <a:t> WHITE</a:t>
                      </a:r>
                    </a:p>
                  </a:txBody>
                  <a:tcPr marL="9525" marR="9525" marT="9525" marB="0" anchor="b"/>
                </a:tc>
                <a:tc>
                  <a:txBody>
                    <a:bodyPr/>
                    <a:lstStyle/>
                    <a:p>
                      <a:pPr algn="ctr" fontAlgn="b"/>
                      <a:r>
                        <a:rPr lang="en-US" sz="1800" b="0" i="0" u="none" strike="noStrike" dirty="0">
                          <a:solidFill>
                            <a:srgbClr val="000000"/>
                          </a:solidFill>
                          <a:effectLst/>
                          <a:latin typeface="+mn-lt"/>
                          <a:cs typeface="Times New Roman" pitchFamily="18" charset="0"/>
                        </a:rPr>
                        <a:t>33</a:t>
                      </a:r>
                    </a:p>
                  </a:txBody>
                  <a:tcPr marL="9525" marR="9525" marT="9525" marB="0" anchor="b"/>
                </a:tc>
                <a:tc>
                  <a:txBody>
                    <a:bodyPr/>
                    <a:lstStyle/>
                    <a:p>
                      <a:pPr algn="ctr" fontAlgn="b"/>
                      <a:r>
                        <a:rPr lang="en-US" sz="1800" b="0" i="0" u="none" strike="noStrike">
                          <a:solidFill>
                            <a:srgbClr val="000000"/>
                          </a:solidFill>
                          <a:effectLst/>
                          <a:latin typeface="+mn-lt"/>
                          <a:cs typeface="Times New Roman" pitchFamily="18" charset="0"/>
                        </a:rPr>
                        <a:t>23111</a:t>
                      </a:r>
                    </a:p>
                  </a:txBody>
                  <a:tcPr marL="9525" marR="9525" marT="9525" marB="0" anchor="b"/>
                </a:tc>
                <a:tc>
                  <a:txBody>
                    <a:bodyPr/>
                    <a:lstStyle/>
                    <a:p>
                      <a:pPr algn="ctr" fontAlgn="b"/>
                      <a:r>
                        <a:rPr lang="en-US" sz="1800" b="0" i="0" u="none" strike="noStrike">
                          <a:solidFill>
                            <a:srgbClr val="000000"/>
                          </a:solidFill>
                          <a:effectLst/>
                          <a:latin typeface="+mn-lt"/>
                          <a:cs typeface="Times New Roman" pitchFamily="18" charset="0"/>
                        </a:rPr>
                        <a:t>0.14</a:t>
                      </a:r>
                    </a:p>
                  </a:txBody>
                  <a:tcPr marL="9525" marR="9525" marT="9525" marB="0" anchor="b"/>
                </a:tc>
                <a:tc>
                  <a:txBody>
                    <a:bodyPr/>
                    <a:lstStyle/>
                    <a:p>
                      <a:pPr algn="ctr" fontAlgn="b"/>
                      <a:r>
                        <a:rPr lang="en-US" sz="1800" b="0" i="0" u="none" strike="noStrike">
                          <a:solidFill>
                            <a:srgbClr val="000000"/>
                          </a:solidFill>
                          <a:effectLst/>
                          <a:latin typeface="+mn-lt"/>
                          <a:cs typeface="Times New Roman" pitchFamily="18" charset="0"/>
                        </a:rPr>
                        <a:t>4.69</a:t>
                      </a:r>
                    </a:p>
                  </a:txBody>
                  <a:tcPr marL="9525" marR="9525" marT="9525" marB="0" anchor="b"/>
                </a:tc>
              </a:tr>
              <a:tr h="335742">
                <a:tc>
                  <a:txBody>
                    <a:bodyPr/>
                    <a:lstStyle/>
                    <a:p>
                      <a:pPr algn="ctr" fontAlgn="b"/>
                      <a:r>
                        <a:rPr lang="en-US" sz="1800" b="0" i="0" u="none" strike="noStrike">
                          <a:solidFill>
                            <a:srgbClr val="000000"/>
                          </a:solidFill>
                          <a:effectLst/>
                          <a:latin typeface="+mn-lt"/>
                          <a:cs typeface="Times New Roman" pitchFamily="18" charset="0"/>
                        </a:rPr>
                        <a:t> FULL</a:t>
                      </a:r>
                    </a:p>
                  </a:txBody>
                  <a:tcPr marL="9525" marR="9525" marT="9525" marB="0" anchor="b"/>
                </a:tc>
                <a:tc>
                  <a:txBody>
                    <a:bodyPr/>
                    <a:lstStyle/>
                    <a:p>
                      <a:pPr algn="ctr" fontAlgn="b"/>
                      <a:r>
                        <a:rPr lang="en-US" sz="1800" b="0" i="0" u="none" strike="noStrike">
                          <a:solidFill>
                            <a:srgbClr val="000000"/>
                          </a:solidFill>
                          <a:effectLst/>
                          <a:latin typeface="+mn-lt"/>
                          <a:cs typeface="Times New Roman" pitchFamily="18" charset="0"/>
                        </a:rPr>
                        <a:t>16</a:t>
                      </a:r>
                    </a:p>
                  </a:txBody>
                  <a:tcPr marL="9525" marR="9525" marT="9525" marB="0" anchor="b"/>
                </a:tc>
                <a:tc>
                  <a:txBody>
                    <a:bodyPr/>
                    <a:lstStyle/>
                    <a:p>
                      <a:pPr algn="ctr" fontAlgn="b"/>
                      <a:r>
                        <a:rPr lang="en-US" sz="1800" b="0" i="0" u="none" strike="noStrike">
                          <a:solidFill>
                            <a:srgbClr val="000000"/>
                          </a:solidFill>
                          <a:effectLst/>
                          <a:latin typeface="+mn-lt"/>
                          <a:cs typeface="Times New Roman" pitchFamily="18" charset="0"/>
                        </a:rPr>
                        <a:t>27781</a:t>
                      </a:r>
                    </a:p>
                  </a:txBody>
                  <a:tcPr marL="9525" marR="9525" marT="9525" marB="0" anchor="b"/>
                </a:tc>
                <a:tc>
                  <a:txBody>
                    <a:bodyPr/>
                    <a:lstStyle/>
                    <a:p>
                      <a:pPr algn="ctr" fontAlgn="b"/>
                      <a:r>
                        <a:rPr lang="en-US" sz="1800" b="0" i="0" u="none" strike="noStrike">
                          <a:solidFill>
                            <a:srgbClr val="000000"/>
                          </a:solidFill>
                          <a:effectLst/>
                          <a:latin typeface="+mn-lt"/>
                          <a:cs typeface="Times New Roman" pitchFamily="18" charset="0"/>
                        </a:rPr>
                        <a:t>0.06</a:t>
                      </a:r>
                    </a:p>
                  </a:txBody>
                  <a:tcPr marL="9525" marR="9525" marT="9525" marB="0" anchor="b"/>
                </a:tc>
                <a:tc>
                  <a:txBody>
                    <a:bodyPr/>
                    <a:lstStyle/>
                    <a:p>
                      <a:pPr algn="ctr" fontAlgn="b"/>
                      <a:r>
                        <a:rPr lang="en-US" sz="1800" b="0" i="0" u="none" strike="noStrike">
                          <a:solidFill>
                            <a:srgbClr val="000000"/>
                          </a:solidFill>
                          <a:effectLst/>
                          <a:latin typeface="+mn-lt"/>
                          <a:cs typeface="Times New Roman" pitchFamily="18" charset="0"/>
                        </a:rPr>
                        <a:t>3.38</a:t>
                      </a:r>
                    </a:p>
                  </a:txBody>
                  <a:tcPr marL="9525" marR="9525" marT="9525" marB="0" anchor="b"/>
                </a:tc>
              </a:tr>
              <a:tr h="335742">
                <a:tc>
                  <a:txBody>
                    <a:bodyPr/>
                    <a:lstStyle/>
                    <a:p>
                      <a:pPr algn="ctr" fontAlgn="b"/>
                      <a:r>
                        <a:rPr lang="en-US" sz="1800" b="0" i="0" u="none" strike="noStrike">
                          <a:solidFill>
                            <a:srgbClr val="000000"/>
                          </a:solidFill>
                          <a:effectLst/>
                          <a:latin typeface="+mn-lt"/>
                          <a:cs typeface="Times New Roman" pitchFamily="18" charset="0"/>
                        </a:rPr>
                        <a:t> HER</a:t>
                      </a:r>
                    </a:p>
                  </a:txBody>
                  <a:tcPr marL="9525" marR="9525" marT="9525" marB="0" anchor="b"/>
                </a:tc>
                <a:tc>
                  <a:txBody>
                    <a:bodyPr/>
                    <a:lstStyle/>
                    <a:p>
                      <a:pPr algn="ctr" fontAlgn="b"/>
                      <a:r>
                        <a:rPr lang="en-US" sz="1800" b="0" i="0" u="none" strike="noStrike">
                          <a:solidFill>
                            <a:srgbClr val="000000"/>
                          </a:solidFill>
                          <a:effectLst/>
                          <a:latin typeface="+mn-lt"/>
                          <a:cs typeface="Times New Roman" pitchFamily="18" charset="0"/>
                        </a:rPr>
                        <a:t>149</a:t>
                      </a:r>
                    </a:p>
                  </a:txBody>
                  <a:tcPr marL="9525" marR="9525" marT="9525" marB="0" anchor="b"/>
                </a:tc>
                <a:tc>
                  <a:txBody>
                    <a:bodyPr/>
                    <a:lstStyle/>
                    <a:p>
                      <a:pPr algn="ctr" fontAlgn="b"/>
                      <a:r>
                        <a:rPr lang="en-US" sz="1800" b="0" i="0" u="none" strike="noStrike">
                          <a:solidFill>
                            <a:srgbClr val="000000"/>
                          </a:solidFill>
                          <a:effectLst/>
                          <a:latin typeface="+mn-lt"/>
                          <a:cs typeface="Times New Roman" pitchFamily="18" charset="0"/>
                        </a:rPr>
                        <a:t>301315</a:t>
                      </a:r>
                    </a:p>
                  </a:txBody>
                  <a:tcPr marL="9525" marR="9525" marT="9525" marB="0" anchor="b"/>
                </a:tc>
                <a:tc>
                  <a:txBody>
                    <a:bodyPr/>
                    <a:lstStyle/>
                    <a:p>
                      <a:pPr algn="ctr" fontAlgn="b"/>
                      <a:r>
                        <a:rPr lang="en-US" sz="1800" b="0" i="0" u="none" strike="noStrike">
                          <a:solidFill>
                            <a:srgbClr val="000000"/>
                          </a:solidFill>
                          <a:effectLst/>
                          <a:latin typeface="+mn-lt"/>
                          <a:cs typeface="Times New Roman" pitchFamily="18" charset="0"/>
                        </a:rPr>
                        <a:t>0.05</a:t>
                      </a:r>
                    </a:p>
                  </a:txBody>
                  <a:tcPr marL="9525" marR="9525" marT="9525" marB="0" anchor="b"/>
                </a:tc>
                <a:tc>
                  <a:txBody>
                    <a:bodyPr/>
                    <a:lstStyle/>
                    <a:p>
                      <a:pPr algn="ctr" fontAlgn="b"/>
                      <a:r>
                        <a:rPr lang="en-US" sz="1800" b="0" i="0" u="none" strike="noStrike">
                          <a:solidFill>
                            <a:srgbClr val="000000"/>
                          </a:solidFill>
                          <a:effectLst/>
                          <a:latin typeface="+mn-lt"/>
                          <a:cs typeface="Times New Roman" pitchFamily="18" charset="0"/>
                        </a:rPr>
                        <a:t>3.16</a:t>
                      </a:r>
                    </a:p>
                  </a:txBody>
                  <a:tcPr marL="9525" marR="9525" marT="9525" marB="0" anchor="b"/>
                </a:tc>
              </a:tr>
              <a:tr h="335742">
                <a:tc>
                  <a:txBody>
                    <a:bodyPr/>
                    <a:lstStyle/>
                    <a:p>
                      <a:pPr algn="ctr" fontAlgn="b"/>
                      <a:r>
                        <a:rPr lang="en-US" sz="1800" b="0" i="0" u="none" strike="noStrike">
                          <a:solidFill>
                            <a:srgbClr val="000000"/>
                          </a:solidFill>
                          <a:effectLst/>
                          <a:latin typeface="+mn-lt"/>
                          <a:cs typeface="Times New Roman" pitchFamily="18" charset="0"/>
                        </a:rPr>
                        <a:t> HIS</a:t>
                      </a:r>
                    </a:p>
                  </a:txBody>
                  <a:tcPr marL="9525" marR="9525" marT="9525" marB="0" anchor="b"/>
                </a:tc>
                <a:tc>
                  <a:txBody>
                    <a:bodyPr/>
                    <a:lstStyle/>
                    <a:p>
                      <a:pPr algn="ctr" fontAlgn="b"/>
                      <a:r>
                        <a:rPr lang="en-US" sz="1800" b="0" i="0" u="none" strike="noStrike">
                          <a:solidFill>
                            <a:srgbClr val="000000"/>
                          </a:solidFill>
                          <a:effectLst/>
                          <a:latin typeface="+mn-lt"/>
                          <a:cs typeface="Times New Roman" pitchFamily="18" charset="0"/>
                        </a:rPr>
                        <a:t>146</a:t>
                      </a:r>
                    </a:p>
                  </a:txBody>
                  <a:tcPr marL="9525" marR="9525" marT="9525" marB="0" anchor="b"/>
                </a:tc>
                <a:tc>
                  <a:txBody>
                    <a:bodyPr/>
                    <a:lstStyle/>
                    <a:p>
                      <a:pPr algn="ctr" fontAlgn="b"/>
                      <a:r>
                        <a:rPr lang="en-US" sz="1800" b="0" i="0" u="none" strike="noStrike">
                          <a:solidFill>
                            <a:srgbClr val="000000"/>
                          </a:solidFill>
                          <a:effectLst/>
                          <a:latin typeface="+mn-lt"/>
                          <a:cs typeface="Times New Roman" pitchFamily="18" charset="0"/>
                        </a:rPr>
                        <a:t>404811</a:t>
                      </a:r>
                    </a:p>
                  </a:txBody>
                  <a:tcPr marL="9525" marR="9525" marT="9525" marB="0" anchor="b"/>
                </a:tc>
                <a:tc>
                  <a:txBody>
                    <a:bodyPr/>
                    <a:lstStyle/>
                    <a:p>
                      <a:pPr algn="ctr" fontAlgn="b"/>
                      <a:r>
                        <a:rPr lang="en-US" sz="1800" b="0" i="0" u="none" strike="noStrike">
                          <a:solidFill>
                            <a:srgbClr val="000000"/>
                          </a:solidFill>
                          <a:effectLst/>
                          <a:latin typeface="+mn-lt"/>
                          <a:cs typeface="Times New Roman" pitchFamily="18" charset="0"/>
                        </a:rPr>
                        <a:t>0.04</a:t>
                      </a:r>
                    </a:p>
                  </a:txBody>
                  <a:tcPr marL="9525" marR="9525" marT="9525" marB="0" anchor="b"/>
                </a:tc>
                <a:tc>
                  <a:txBody>
                    <a:bodyPr/>
                    <a:lstStyle/>
                    <a:p>
                      <a:pPr algn="ctr" fontAlgn="b"/>
                      <a:r>
                        <a:rPr lang="en-US" sz="1800" b="0" i="0" u="none" strike="noStrike">
                          <a:solidFill>
                            <a:srgbClr val="000000"/>
                          </a:solidFill>
                          <a:effectLst/>
                          <a:latin typeface="+mn-lt"/>
                          <a:cs typeface="Times New Roman" pitchFamily="18" charset="0"/>
                        </a:rPr>
                        <a:t>2.7</a:t>
                      </a:r>
                    </a:p>
                  </a:txBody>
                  <a:tcPr marL="9525" marR="9525" marT="9525" marB="0" anchor="b"/>
                </a:tc>
              </a:tr>
              <a:tr h="335742">
                <a:tc>
                  <a:txBody>
                    <a:bodyPr/>
                    <a:lstStyle/>
                    <a:p>
                      <a:pPr algn="ctr" fontAlgn="b"/>
                      <a:r>
                        <a:rPr lang="en-US" sz="1800" b="0" i="0" u="none" strike="noStrike">
                          <a:solidFill>
                            <a:srgbClr val="000000"/>
                          </a:solidFill>
                          <a:effectLst/>
                          <a:latin typeface="+mn-lt"/>
                          <a:cs typeface="Times New Roman" pitchFamily="18" charset="0"/>
                        </a:rPr>
                        <a:t> MY</a:t>
                      </a:r>
                    </a:p>
                  </a:txBody>
                  <a:tcPr marL="9525" marR="9525" marT="9525" marB="0" anchor="b"/>
                </a:tc>
                <a:tc>
                  <a:txBody>
                    <a:bodyPr/>
                    <a:lstStyle/>
                    <a:p>
                      <a:pPr algn="ctr" fontAlgn="b"/>
                      <a:r>
                        <a:rPr lang="en-US" sz="1800" b="0" i="0" u="none" strike="noStrike">
                          <a:solidFill>
                            <a:srgbClr val="000000"/>
                          </a:solidFill>
                          <a:effectLst/>
                          <a:latin typeface="+mn-lt"/>
                          <a:cs typeface="Times New Roman" pitchFamily="18" charset="0"/>
                        </a:rPr>
                        <a:t>47</a:t>
                      </a:r>
                    </a:p>
                  </a:txBody>
                  <a:tcPr marL="9525" marR="9525" marT="9525" marB="0" anchor="b"/>
                </a:tc>
                <a:tc>
                  <a:txBody>
                    <a:bodyPr/>
                    <a:lstStyle/>
                    <a:p>
                      <a:pPr algn="ctr" fontAlgn="b"/>
                      <a:r>
                        <a:rPr lang="en-US" sz="1800" b="0" i="0" u="none" strike="noStrike">
                          <a:solidFill>
                            <a:srgbClr val="000000"/>
                          </a:solidFill>
                          <a:effectLst/>
                          <a:latin typeface="+mn-lt"/>
                          <a:cs typeface="Times New Roman" pitchFamily="18" charset="0"/>
                        </a:rPr>
                        <a:t>145250</a:t>
                      </a:r>
                    </a:p>
                  </a:txBody>
                  <a:tcPr marL="9525" marR="9525" marT="9525" marB="0" anchor="b"/>
                </a:tc>
                <a:tc>
                  <a:txBody>
                    <a:bodyPr/>
                    <a:lstStyle/>
                    <a:p>
                      <a:pPr algn="ctr" fontAlgn="b"/>
                      <a:r>
                        <a:rPr lang="en-US" sz="1800" b="0" i="0" u="none" strike="noStrike">
                          <a:solidFill>
                            <a:srgbClr val="000000"/>
                          </a:solidFill>
                          <a:effectLst/>
                          <a:latin typeface="+mn-lt"/>
                          <a:cs typeface="Times New Roman" pitchFamily="18" charset="0"/>
                        </a:rPr>
                        <a:t>0.03</a:t>
                      </a:r>
                    </a:p>
                  </a:txBody>
                  <a:tcPr marL="9525" marR="9525" marT="9525" marB="0" anchor="b"/>
                </a:tc>
                <a:tc>
                  <a:txBody>
                    <a:bodyPr/>
                    <a:lstStyle/>
                    <a:p>
                      <a:pPr algn="ctr" fontAlgn="b"/>
                      <a:r>
                        <a:rPr lang="en-US" sz="1800" b="0" i="0" u="none" strike="noStrike">
                          <a:solidFill>
                            <a:srgbClr val="000000"/>
                          </a:solidFill>
                          <a:effectLst/>
                          <a:latin typeface="+mn-lt"/>
                          <a:cs typeface="Times New Roman" pitchFamily="18" charset="0"/>
                        </a:rPr>
                        <a:t>2.55</a:t>
                      </a:r>
                    </a:p>
                  </a:txBody>
                  <a:tcPr marL="9525" marR="9525" marT="9525" marB="0" anchor="b"/>
                </a:tc>
              </a:tr>
              <a:tr h="335742">
                <a:tc>
                  <a:txBody>
                    <a:bodyPr/>
                    <a:lstStyle/>
                    <a:p>
                      <a:pPr algn="ctr" fontAlgn="b"/>
                      <a:r>
                        <a:rPr lang="en-US" sz="1800" b="0" i="0" u="none" strike="noStrike">
                          <a:solidFill>
                            <a:srgbClr val="000000"/>
                          </a:solidFill>
                          <a:effectLst/>
                          <a:latin typeface="+mn-lt"/>
                          <a:cs typeface="Times New Roman" pitchFamily="18" charset="0"/>
                        </a:rPr>
                        <a:t> ITS</a:t>
                      </a:r>
                    </a:p>
                  </a:txBody>
                  <a:tcPr marL="9525" marR="9525" marT="9525" marB="0" anchor="b"/>
                </a:tc>
                <a:tc>
                  <a:txBody>
                    <a:bodyPr/>
                    <a:lstStyle/>
                    <a:p>
                      <a:pPr algn="ctr" fontAlgn="b"/>
                      <a:r>
                        <a:rPr lang="en-US" sz="1800" b="0" i="0" u="none" strike="noStrike">
                          <a:solidFill>
                            <a:srgbClr val="000000"/>
                          </a:solidFill>
                          <a:effectLst/>
                          <a:latin typeface="+mn-lt"/>
                          <a:cs typeface="Times New Roman" pitchFamily="18" charset="0"/>
                        </a:rPr>
                        <a:t>44</a:t>
                      </a:r>
                    </a:p>
                  </a:txBody>
                  <a:tcPr marL="9525" marR="9525" marT="9525" marB="0" anchor="b"/>
                </a:tc>
                <a:tc>
                  <a:txBody>
                    <a:bodyPr/>
                    <a:lstStyle/>
                    <a:p>
                      <a:pPr algn="ctr" fontAlgn="b"/>
                      <a:r>
                        <a:rPr lang="en-US" sz="1800" b="0" i="0" u="none" strike="noStrike">
                          <a:solidFill>
                            <a:srgbClr val="000000"/>
                          </a:solidFill>
                          <a:effectLst/>
                          <a:latin typeface="+mn-lt"/>
                          <a:cs typeface="Times New Roman" pitchFamily="18" charset="0"/>
                        </a:rPr>
                        <a:t>158200</a:t>
                      </a:r>
                    </a:p>
                  </a:txBody>
                  <a:tcPr marL="9525" marR="9525" marT="9525" marB="0" anchor="b"/>
                </a:tc>
                <a:tc>
                  <a:txBody>
                    <a:bodyPr/>
                    <a:lstStyle/>
                    <a:p>
                      <a:pPr algn="ctr" fontAlgn="b"/>
                      <a:r>
                        <a:rPr lang="en-US" sz="1800" b="0" i="0" u="none" strike="noStrike">
                          <a:solidFill>
                            <a:srgbClr val="000000"/>
                          </a:solidFill>
                          <a:effectLst/>
                          <a:latin typeface="+mn-lt"/>
                          <a:cs typeface="Times New Roman" pitchFamily="18" charset="0"/>
                        </a:rPr>
                        <a:t>0.03</a:t>
                      </a:r>
                    </a:p>
                  </a:txBody>
                  <a:tcPr marL="9525" marR="9525" marT="9525" marB="0" anchor="b"/>
                </a:tc>
                <a:tc>
                  <a:txBody>
                    <a:bodyPr/>
                    <a:lstStyle/>
                    <a:p>
                      <a:pPr algn="ctr" fontAlgn="b"/>
                      <a:r>
                        <a:rPr lang="en-US" sz="1800" b="0" i="0" u="none" strike="noStrike">
                          <a:solidFill>
                            <a:srgbClr val="000000"/>
                          </a:solidFill>
                          <a:effectLst/>
                          <a:latin typeface="+mn-lt"/>
                          <a:cs typeface="Times New Roman" pitchFamily="18" charset="0"/>
                        </a:rPr>
                        <a:t>2.33</a:t>
                      </a:r>
                    </a:p>
                  </a:txBody>
                  <a:tcPr marL="9525" marR="9525" marT="9525" marB="0" anchor="b"/>
                </a:tc>
              </a:tr>
              <a:tr h="335742">
                <a:tc>
                  <a:txBody>
                    <a:bodyPr/>
                    <a:lstStyle/>
                    <a:p>
                      <a:pPr algn="ctr" fontAlgn="b"/>
                      <a:r>
                        <a:rPr lang="sv-SE" sz="1800" b="0" i="1" u="none" strike="noStrike" dirty="0" smtClean="0">
                          <a:solidFill>
                            <a:srgbClr val="000000"/>
                          </a:solidFill>
                          <a:effectLst/>
                          <a:latin typeface="Calibri"/>
                        </a:rPr>
                        <a:t>…</a:t>
                      </a:r>
                      <a:r>
                        <a:rPr lang="sv-SE" sz="1800" b="0" i="1" u="none" strike="noStrike" dirty="0" err="1" smtClean="0">
                          <a:solidFill>
                            <a:srgbClr val="000000"/>
                          </a:solidFill>
                          <a:effectLst/>
                          <a:latin typeface="Calibri"/>
                        </a:rPr>
                        <a:t>etc</a:t>
                      </a:r>
                      <a:r>
                        <a:rPr lang="sv-SE" sz="1800" b="0" i="1" u="none" strike="noStrike" dirty="0" smtClean="0">
                          <a:solidFill>
                            <a:srgbClr val="000000"/>
                          </a:solidFill>
                          <a:effectLst/>
                          <a:latin typeface="Calibri"/>
                        </a:rPr>
                        <a:t>…</a:t>
                      </a:r>
                      <a:endParaRPr lang="en-US" sz="1800" b="0" i="1" u="none" strike="noStrike" dirty="0">
                        <a:solidFill>
                          <a:srgbClr val="000000"/>
                        </a:solidFill>
                        <a:effectLst/>
                        <a:latin typeface="Calibri"/>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sv-SE" sz="1800" b="0" i="1" u="none" strike="noStrike" dirty="0" smtClean="0">
                          <a:solidFill>
                            <a:srgbClr val="000000"/>
                          </a:solidFill>
                          <a:effectLst/>
                          <a:latin typeface="+mn-lt"/>
                        </a:rPr>
                        <a:t>…</a:t>
                      </a:r>
                      <a:r>
                        <a:rPr lang="sv-SE" sz="1800" b="0" i="1" u="none" strike="noStrike" dirty="0" err="1" smtClean="0">
                          <a:solidFill>
                            <a:srgbClr val="000000"/>
                          </a:solidFill>
                          <a:effectLst/>
                          <a:latin typeface="+mn-lt"/>
                        </a:rPr>
                        <a:t>etc</a:t>
                      </a:r>
                      <a:r>
                        <a:rPr lang="sv-SE" sz="1800" b="0" i="1" u="none" strike="noStrike" dirty="0" smtClean="0">
                          <a:solidFill>
                            <a:srgbClr val="000000"/>
                          </a:solidFill>
                          <a:effectLst/>
                          <a:latin typeface="+mn-lt"/>
                        </a:rPr>
                        <a:t>…</a:t>
                      </a:r>
                      <a:endParaRPr lang="en-US" sz="1800" b="0" i="1" u="none" strike="noStrike" dirty="0" smtClean="0">
                        <a:solidFill>
                          <a:srgbClr val="000000"/>
                        </a:solidFill>
                        <a:effectLst/>
                        <a:latin typeface="+mn-lt"/>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sv-SE" sz="1800" b="0" i="1" u="none" strike="noStrike" dirty="0" smtClean="0">
                          <a:solidFill>
                            <a:srgbClr val="000000"/>
                          </a:solidFill>
                          <a:effectLst/>
                          <a:latin typeface="+mn-lt"/>
                        </a:rPr>
                        <a:t>…</a:t>
                      </a:r>
                      <a:r>
                        <a:rPr lang="sv-SE" sz="1800" b="0" i="1" u="none" strike="noStrike" dirty="0" err="1" smtClean="0">
                          <a:solidFill>
                            <a:srgbClr val="000000"/>
                          </a:solidFill>
                          <a:effectLst/>
                          <a:latin typeface="+mn-lt"/>
                        </a:rPr>
                        <a:t>etc</a:t>
                      </a:r>
                      <a:r>
                        <a:rPr lang="sv-SE" sz="1800" b="0" i="1" u="none" strike="noStrike" dirty="0" smtClean="0">
                          <a:solidFill>
                            <a:srgbClr val="000000"/>
                          </a:solidFill>
                          <a:effectLst/>
                          <a:latin typeface="+mn-lt"/>
                        </a:rPr>
                        <a:t>…</a:t>
                      </a:r>
                      <a:endParaRPr lang="en-US" sz="1800" b="0" i="1" u="none" strike="noStrike" dirty="0" smtClean="0">
                        <a:solidFill>
                          <a:srgbClr val="000000"/>
                        </a:solidFill>
                        <a:effectLst/>
                        <a:latin typeface="+mn-lt"/>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sv-SE" sz="1800" b="0" i="1" u="none" strike="noStrike" dirty="0" smtClean="0">
                          <a:solidFill>
                            <a:srgbClr val="000000"/>
                          </a:solidFill>
                          <a:effectLst/>
                          <a:latin typeface="+mn-lt"/>
                        </a:rPr>
                        <a:t>…</a:t>
                      </a:r>
                      <a:r>
                        <a:rPr lang="sv-SE" sz="1800" b="0" i="1" u="none" strike="noStrike" dirty="0" err="1" smtClean="0">
                          <a:solidFill>
                            <a:srgbClr val="000000"/>
                          </a:solidFill>
                          <a:effectLst/>
                          <a:latin typeface="+mn-lt"/>
                        </a:rPr>
                        <a:t>etc</a:t>
                      </a:r>
                      <a:r>
                        <a:rPr lang="sv-SE" sz="1800" b="0" i="1" u="none" strike="noStrike" dirty="0" smtClean="0">
                          <a:solidFill>
                            <a:srgbClr val="000000"/>
                          </a:solidFill>
                          <a:effectLst/>
                          <a:latin typeface="+mn-lt"/>
                        </a:rPr>
                        <a:t>…</a:t>
                      </a:r>
                      <a:endParaRPr lang="en-US" sz="1800" b="0" i="1" u="none" strike="noStrike" dirty="0" smtClean="0">
                        <a:solidFill>
                          <a:srgbClr val="000000"/>
                        </a:solidFill>
                        <a:effectLst/>
                        <a:latin typeface="+mn-lt"/>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sv-SE" sz="1800" b="0" i="1" u="none" strike="noStrike" dirty="0" smtClean="0">
                          <a:solidFill>
                            <a:srgbClr val="000000"/>
                          </a:solidFill>
                          <a:effectLst/>
                          <a:latin typeface="+mn-lt"/>
                        </a:rPr>
                        <a:t>…</a:t>
                      </a:r>
                      <a:r>
                        <a:rPr lang="sv-SE" sz="1800" b="0" i="1" u="none" strike="noStrike" dirty="0" err="1" smtClean="0">
                          <a:solidFill>
                            <a:srgbClr val="000000"/>
                          </a:solidFill>
                          <a:effectLst/>
                          <a:latin typeface="+mn-lt"/>
                        </a:rPr>
                        <a:t>etc</a:t>
                      </a:r>
                      <a:r>
                        <a:rPr lang="sv-SE" sz="1800" b="0" i="1" u="none" strike="noStrike" dirty="0" smtClean="0">
                          <a:solidFill>
                            <a:srgbClr val="000000"/>
                          </a:solidFill>
                          <a:effectLst/>
                          <a:latin typeface="+mn-lt"/>
                        </a:rPr>
                        <a:t>…</a:t>
                      </a:r>
                      <a:endParaRPr lang="en-US" sz="1800" b="0" i="1" u="none" strike="noStrike" dirty="0" smtClean="0">
                        <a:solidFill>
                          <a:srgbClr val="000000"/>
                        </a:solidFill>
                        <a:effectLst/>
                        <a:latin typeface="+mn-lt"/>
                      </a:endParaRPr>
                    </a:p>
                  </a:txBody>
                  <a:tcPr marL="9525" marR="9525" marT="9525" marB="0" anchor="b"/>
                </a:tc>
              </a:tr>
              <a:tr h="335742">
                <a:tc>
                  <a:txBody>
                    <a:bodyPr/>
                    <a:lstStyle/>
                    <a:p>
                      <a:pPr algn="ctr" fontAlgn="b"/>
                      <a:r>
                        <a:rPr lang="en-US" sz="1800" b="1" u="none" strike="noStrike" dirty="0">
                          <a:effectLst/>
                          <a:latin typeface="+mn-lt"/>
                          <a:cs typeface="Times New Roman" pitchFamily="18" charset="0"/>
                        </a:rPr>
                        <a:t>Average MI</a:t>
                      </a:r>
                      <a:endParaRPr lang="en-US" sz="1800" b="1" i="0" u="none" strike="noStrike" dirty="0">
                        <a:solidFill>
                          <a:srgbClr val="000000"/>
                        </a:solidFill>
                        <a:effectLst/>
                        <a:latin typeface="+mn-lt"/>
                        <a:cs typeface="Times New Roman" pitchFamily="18" charset="0"/>
                      </a:endParaRPr>
                    </a:p>
                  </a:txBody>
                  <a:tcPr marL="9508" marR="9508" marT="9508" marB="0" anchor="b"/>
                </a:tc>
                <a:tc>
                  <a:txBody>
                    <a:bodyPr/>
                    <a:lstStyle/>
                    <a:p>
                      <a:pPr algn="ctr" fontAlgn="b"/>
                      <a:endParaRPr lang="en-US" sz="1800" b="1" i="0" u="none" strike="noStrike" dirty="0">
                        <a:solidFill>
                          <a:srgbClr val="000000"/>
                        </a:solidFill>
                        <a:effectLst/>
                        <a:latin typeface="+mn-lt"/>
                        <a:cs typeface="Times New Roman" pitchFamily="18" charset="0"/>
                      </a:endParaRPr>
                    </a:p>
                  </a:txBody>
                  <a:tcPr marL="9508" marR="9508" marT="9508" marB="0" anchor="b"/>
                </a:tc>
                <a:tc>
                  <a:txBody>
                    <a:bodyPr/>
                    <a:lstStyle/>
                    <a:p>
                      <a:pPr algn="ctr" fontAlgn="b"/>
                      <a:endParaRPr lang="en-US" sz="1800" b="1" i="0" u="none" strike="noStrike" dirty="0">
                        <a:solidFill>
                          <a:srgbClr val="000000"/>
                        </a:solidFill>
                        <a:effectLst/>
                        <a:latin typeface="+mn-lt"/>
                        <a:cs typeface="Times New Roman" pitchFamily="18" charset="0"/>
                      </a:endParaRPr>
                    </a:p>
                  </a:txBody>
                  <a:tcPr marL="9508" marR="9508" marT="9508" marB="0" anchor="b"/>
                </a:tc>
                <a:tc>
                  <a:txBody>
                    <a:bodyPr/>
                    <a:lstStyle/>
                    <a:p>
                      <a:pPr algn="ctr" fontAlgn="b"/>
                      <a:endParaRPr lang="en-US" sz="1800" b="1" i="0" u="none" strike="noStrike" dirty="0">
                        <a:solidFill>
                          <a:srgbClr val="000000"/>
                        </a:solidFill>
                        <a:effectLst/>
                        <a:latin typeface="+mn-lt"/>
                        <a:cs typeface="Times New Roman" pitchFamily="18" charset="0"/>
                      </a:endParaRPr>
                    </a:p>
                  </a:txBody>
                  <a:tcPr marL="9508" marR="9508" marT="9508" marB="0" anchor="b"/>
                </a:tc>
                <a:tc>
                  <a:txBody>
                    <a:bodyPr/>
                    <a:lstStyle/>
                    <a:p>
                      <a:pPr algn="ctr" fontAlgn="ctr"/>
                      <a:r>
                        <a:rPr lang="en-US" sz="1800" b="1" u="none" strike="noStrike" dirty="0">
                          <a:effectLst/>
                          <a:latin typeface="+mn-lt"/>
                          <a:cs typeface="Times New Roman" pitchFamily="18" charset="0"/>
                        </a:rPr>
                        <a:t>1.93</a:t>
                      </a:r>
                      <a:endParaRPr lang="en-US" sz="1800" b="1" i="0" u="none" strike="noStrike" dirty="0">
                        <a:solidFill>
                          <a:srgbClr val="003399"/>
                        </a:solidFill>
                        <a:effectLst/>
                        <a:latin typeface="+mn-lt"/>
                        <a:cs typeface="Times New Roman" pitchFamily="18" charset="0"/>
                      </a:endParaRPr>
                    </a:p>
                  </a:txBody>
                  <a:tcPr marL="9508" marR="9508" marT="9508" marB="0" anchor="ctr"/>
                </a:tc>
              </a:tr>
            </a:tbl>
          </a:graphicData>
        </a:graphic>
      </p:graphicFrame>
      <p:sp>
        <p:nvSpPr>
          <p:cNvPr id="9" name="Rektangel 8"/>
          <p:cNvSpPr/>
          <p:nvPr/>
        </p:nvSpPr>
        <p:spPr>
          <a:xfrm>
            <a:off x="7668344" y="6234452"/>
            <a:ext cx="1152128" cy="5069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 name="Table 2"/>
          <p:cNvGraphicFramePr>
            <a:graphicFrameLocks noGrp="1"/>
          </p:cNvGraphicFramePr>
          <p:nvPr>
            <p:extLst/>
          </p:nvPr>
        </p:nvGraphicFramePr>
        <p:xfrm>
          <a:off x="323527" y="1397000"/>
          <a:ext cx="8568952" cy="1381760"/>
        </p:xfrm>
        <a:graphic>
          <a:graphicData uri="http://schemas.openxmlformats.org/drawingml/2006/table">
            <a:tbl>
              <a:tblPr firstRow="1" bandRow="1">
                <a:tableStyleId>{5C22544A-7EE6-4342-B048-85BDC9FD1C3A}</a:tableStyleId>
              </a:tblPr>
              <a:tblGrid>
                <a:gridCol w="2142238"/>
                <a:gridCol w="2142238"/>
                <a:gridCol w="2142238"/>
                <a:gridCol w="2142238"/>
              </a:tblGrid>
              <a:tr h="370840">
                <a:tc>
                  <a:txBody>
                    <a:bodyPr/>
                    <a:lstStyle/>
                    <a:p>
                      <a:r>
                        <a:rPr lang="sv-SE" smtClean="0"/>
                        <a:t>English</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smtClean="0"/>
                        <a:t>Freq</a:t>
                      </a:r>
                      <a:br>
                        <a:rPr lang="sv-SE" dirty="0" smtClean="0"/>
                      </a:br>
                      <a:r>
                        <a:rPr lang="sv-SE" dirty="0" smtClean="0"/>
                        <a:t>(per mill. words)</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smtClean="0"/>
                        <a:t>Rate of lexical</a:t>
                      </a:r>
                      <a:r>
                        <a:rPr lang="sv-SE" baseline="0" dirty="0" smtClean="0"/>
                        <a:t> replacement</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smtClean="0"/>
                        <a:t>MI</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sv-SE" dirty="0" smtClean="0">
                          <a:solidFill>
                            <a:srgbClr val="FF0000"/>
                          </a:solidFill>
                        </a:rPr>
                        <a:t>BELLY</a:t>
                      </a:r>
                      <a:endParaRPr lang="sv-SE"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smtClean="0"/>
                        <a:t>32</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smtClean="0"/>
                        <a:t>4.39</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smtClean="0"/>
                        <a:t>1.93</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sv-SE" dirty="0" smtClean="0"/>
                        <a:t>EGG</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smtClean="0"/>
                        <a:t>34</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smtClean="0"/>
                        <a:t>1.57</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smtClean="0"/>
                        <a:t>9.33</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0202059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a:t>Collocational</a:t>
            </a:r>
            <a:r>
              <a:rPr lang="sv-SE" dirty="0"/>
              <a:t> </a:t>
            </a:r>
            <a:r>
              <a:rPr lang="sv-SE" dirty="0" err="1"/>
              <a:t>strength</a:t>
            </a:r>
            <a:r>
              <a:rPr lang="sv-SE" dirty="0"/>
              <a:t>?</a:t>
            </a:r>
            <a:endParaRPr lang="en-US" dirty="0"/>
          </a:p>
        </p:txBody>
      </p:sp>
      <p:graphicFrame>
        <p:nvGraphicFramePr>
          <p:cNvPr id="3" name="Tabell 2"/>
          <p:cNvGraphicFramePr>
            <a:graphicFrameLocks noGrp="1"/>
          </p:cNvGraphicFramePr>
          <p:nvPr>
            <p:extLst/>
          </p:nvPr>
        </p:nvGraphicFramePr>
        <p:xfrm>
          <a:off x="323527" y="2564904"/>
          <a:ext cx="8568954" cy="4189181"/>
        </p:xfrm>
        <a:graphic>
          <a:graphicData uri="http://schemas.openxmlformats.org/drawingml/2006/table">
            <a:tbl>
              <a:tblPr>
                <a:tableStyleId>{5C22544A-7EE6-4342-B048-85BDC9FD1C3A}</a:tableStyleId>
              </a:tblPr>
              <a:tblGrid>
                <a:gridCol w="1713791"/>
                <a:gridCol w="1713791"/>
                <a:gridCol w="1713791"/>
                <a:gridCol w="2102486"/>
                <a:gridCol w="1325095"/>
              </a:tblGrid>
              <a:tr h="824294">
                <a:tc>
                  <a:txBody>
                    <a:bodyPr/>
                    <a:lstStyle/>
                    <a:p>
                      <a:pPr algn="ctr" fontAlgn="b"/>
                      <a:endParaRPr lang="en-US" sz="1800" b="1" i="0" u="none" strike="noStrike" dirty="0">
                        <a:solidFill>
                          <a:srgbClr val="000000"/>
                        </a:solidFill>
                        <a:effectLst/>
                        <a:latin typeface="Calibri"/>
                      </a:endParaRPr>
                    </a:p>
                  </a:txBody>
                  <a:tcPr marL="9525" marR="9525" marT="9525" marB="0" anchor="b"/>
                </a:tc>
                <a:tc>
                  <a:txBody>
                    <a:bodyPr/>
                    <a:lstStyle/>
                    <a:p>
                      <a:pPr algn="ctr" fontAlgn="b"/>
                      <a:r>
                        <a:rPr lang="en-US" sz="1800" b="1" i="0" u="none" strike="noStrike" dirty="0">
                          <a:solidFill>
                            <a:srgbClr val="000000"/>
                          </a:solidFill>
                          <a:effectLst/>
                          <a:latin typeface="Calibri"/>
                        </a:rPr>
                        <a:t>Frequency near egg</a:t>
                      </a:r>
                    </a:p>
                  </a:txBody>
                  <a:tcPr marL="9525" marR="9525" marT="9525" marB="0" anchor="b"/>
                </a:tc>
                <a:tc>
                  <a:txBody>
                    <a:bodyPr/>
                    <a:lstStyle/>
                    <a:p>
                      <a:pPr algn="ctr" fontAlgn="b"/>
                      <a:r>
                        <a:rPr lang="en-US" sz="1800" b="1" i="0" u="none" strike="noStrike" dirty="0">
                          <a:solidFill>
                            <a:srgbClr val="000000"/>
                          </a:solidFill>
                          <a:effectLst/>
                          <a:latin typeface="Calibri"/>
                        </a:rPr>
                        <a:t>Total Frequency</a:t>
                      </a:r>
                    </a:p>
                  </a:txBody>
                  <a:tcPr marL="9525" marR="9525" marT="9525" marB="0" anchor="b"/>
                </a:tc>
                <a:tc>
                  <a:txBody>
                    <a:bodyPr/>
                    <a:lstStyle/>
                    <a:p>
                      <a:pPr algn="ctr" fontAlgn="b"/>
                      <a:r>
                        <a:rPr lang="en-US" sz="1800" b="1" i="0" u="none" strike="noStrike" dirty="0">
                          <a:solidFill>
                            <a:srgbClr val="000000"/>
                          </a:solidFill>
                          <a:effectLst/>
                          <a:latin typeface="Calibri"/>
                        </a:rPr>
                        <a:t>% of total frequency that is near egg</a:t>
                      </a:r>
                    </a:p>
                  </a:txBody>
                  <a:tcPr marL="9525" marR="9525" marT="9525" marB="0" anchor="b"/>
                </a:tc>
                <a:tc>
                  <a:txBody>
                    <a:bodyPr/>
                    <a:lstStyle/>
                    <a:p>
                      <a:pPr algn="ctr" fontAlgn="b"/>
                      <a:r>
                        <a:rPr lang="en-US" sz="1800" b="1" i="0" u="none" strike="noStrike" dirty="0">
                          <a:solidFill>
                            <a:srgbClr val="000000"/>
                          </a:solidFill>
                          <a:effectLst/>
                          <a:latin typeface="Calibri"/>
                        </a:rPr>
                        <a:t>MI</a:t>
                      </a:r>
                    </a:p>
                  </a:txBody>
                  <a:tcPr marL="9525" marR="9525" marT="9525" marB="0" anchor="b"/>
                </a:tc>
              </a:tr>
              <a:tr h="294391">
                <a:tc>
                  <a:txBody>
                    <a:bodyPr/>
                    <a:lstStyle/>
                    <a:p>
                      <a:pPr algn="ctr" fontAlgn="b"/>
                      <a:r>
                        <a:rPr lang="en-US" sz="1800" b="0" i="0" u="none" strike="noStrike">
                          <a:solidFill>
                            <a:srgbClr val="000000"/>
                          </a:solidFill>
                          <a:effectLst/>
                          <a:latin typeface="Calibri"/>
                        </a:rPr>
                        <a:t> YOLKS</a:t>
                      </a:r>
                    </a:p>
                  </a:txBody>
                  <a:tcPr marL="9525" marR="9525" marT="9525" marB="0" anchor="b"/>
                </a:tc>
                <a:tc>
                  <a:txBody>
                    <a:bodyPr/>
                    <a:lstStyle/>
                    <a:p>
                      <a:pPr algn="ctr" fontAlgn="b"/>
                      <a:r>
                        <a:rPr lang="en-US" sz="1800" b="0" i="0" u="none" strike="noStrike">
                          <a:solidFill>
                            <a:srgbClr val="000000"/>
                          </a:solidFill>
                          <a:effectLst/>
                          <a:latin typeface="Calibri"/>
                        </a:rPr>
                        <a:t>81</a:t>
                      </a:r>
                    </a:p>
                  </a:txBody>
                  <a:tcPr marL="9525" marR="9525" marT="9525" marB="0" anchor="b"/>
                </a:tc>
                <a:tc>
                  <a:txBody>
                    <a:bodyPr/>
                    <a:lstStyle/>
                    <a:p>
                      <a:pPr algn="ctr" fontAlgn="b"/>
                      <a:r>
                        <a:rPr lang="en-US" sz="1800" b="0" i="0" u="none" strike="noStrike">
                          <a:solidFill>
                            <a:srgbClr val="000000"/>
                          </a:solidFill>
                          <a:effectLst/>
                          <a:latin typeface="Calibri"/>
                        </a:rPr>
                        <a:t>97</a:t>
                      </a:r>
                    </a:p>
                  </a:txBody>
                  <a:tcPr marL="9525" marR="9525" marT="9525" marB="0" anchor="b"/>
                </a:tc>
                <a:tc>
                  <a:txBody>
                    <a:bodyPr/>
                    <a:lstStyle/>
                    <a:p>
                      <a:pPr algn="ctr" fontAlgn="b"/>
                      <a:r>
                        <a:rPr lang="en-US" sz="1800" b="0" i="0" u="none" strike="noStrike">
                          <a:solidFill>
                            <a:srgbClr val="000000"/>
                          </a:solidFill>
                          <a:effectLst/>
                          <a:latin typeface="Calibri"/>
                        </a:rPr>
                        <a:t>83.51</a:t>
                      </a:r>
                    </a:p>
                  </a:txBody>
                  <a:tcPr marL="9525" marR="9525" marT="9525" marB="0" anchor="b"/>
                </a:tc>
                <a:tc>
                  <a:txBody>
                    <a:bodyPr/>
                    <a:lstStyle/>
                    <a:p>
                      <a:pPr algn="ctr" fontAlgn="b"/>
                      <a:r>
                        <a:rPr lang="en-US" sz="1800" b="0" i="0" u="none" strike="noStrike">
                          <a:solidFill>
                            <a:srgbClr val="000000"/>
                          </a:solidFill>
                          <a:effectLst/>
                          <a:latin typeface="Calibri"/>
                        </a:rPr>
                        <a:t>11.12</a:t>
                      </a:r>
                    </a:p>
                  </a:txBody>
                  <a:tcPr marL="9525" marR="9525" marT="9525" marB="0" anchor="b"/>
                </a:tc>
              </a:tr>
              <a:tr h="532847">
                <a:tc>
                  <a:txBody>
                    <a:bodyPr/>
                    <a:lstStyle/>
                    <a:p>
                      <a:pPr algn="ctr" fontAlgn="b"/>
                      <a:r>
                        <a:rPr lang="en-US" sz="1800" b="0" i="0" u="none" strike="noStrike">
                          <a:solidFill>
                            <a:srgbClr val="000000"/>
                          </a:solidFill>
                          <a:effectLst/>
                          <a:latin typeface="Calibri"/>
                        </a:rPr>
                        <a:t> HARD-BOILED</a:t>
                      </a:r>
                    </a:p>
                  </a:txBody>
                  <a:tcPr marL="9525" marR="9525" marT="9525" marB="0" anchor="b"/>
                </a:tc>
                <a:tc>
                  <a:txBody>
                    <a:bodyPr/>
                    <a:lstStyle/>
                    <a:p>
                      <a:pPr algn="ctr" fontAlgn="b"/>
                      <a:r>
                        <a:rPr lang="en-US" sz="1800" b="0" i="0" u="none" strike="noStrike">
                          <a:solidFill>
                            <a:srgbClr val="000000"/>
                          </a:solidFill>
                          <a:effectLst/>
                          <a:latin typeface="Calibri"/>
                        </a:rPr>
                        <a:t>52</a:t>
                      </a:r>
                    </a:p>
                  </a:txBody>
                  <a:tcPr marL="9525" marR="9525" marT="9525" marB="0" anchor="b"/>
                </a:tc>
                <a:tc>
                  <a:txBody>
                    <a:bodyPr/>
                    <a:lstStyle/>
                    <a:p>
                      <a:pPr algn="ctr" fontAlgn="b"/>
                      <a:r>
                        <a:rPr lang="en-US" sz="1800" b="0" i="0" u="none" strike="noStrike">
                          <a:solidFill>
                            <a:srgbClr val="000000"/>
                          </a:solidFill>
                          <a:effectLst/>
                          <a:latin typeface="Calibri"/>
                        </a:rPr>
                        <a:t>72</a:t>
                      </a:r>
                    </a:p>
                  </a:txBody>
                  <a:tcPr marL="9525" marR="9525" marT="9525" marB="0" anchor="b"/>
                </a:tc>
                <a:tc>
                  <a:txBody>
                    <a:bodyPr/>
                    <a:lstStyle/>
                    <a:p>
                      <a:pPr algn="ctr" fontAlgn="b"/>
                      <a:r>
                        <a:rPr lang="en-US" sz="1800" b="0" i="0" u="none" strike="noStrike">
                          <a:solidFill>
                            <a:srgbClr val="000000"/>
                          </a:solidFill>
                          <a:effectLst/>
                          <a:latin typeface="Calibri"/>
                        </a:rPr>
                        <a:t>72.22</a:t>
                      </a:r>
                    </a:p>
                  </a:txBody>
                  <a:tcPr marL="9525" marR="9525" marT="9525" marB="0" anchor="b"/>
                </a:tc>
                <a:tc>
                  <a:txBody>
                    <a:bodyPr/>
                    <a:lstStyle/>
                    <a:p>
                      <a:pPr algn="ctr" fontAlgn="b"/>
                      <a:r>
                        <a:rPr lang="en-US" sz="1800" b="0" i="0" u="none" strike="noStrike">
                          <a:solidFill>
                            <a:srgbClr val="000000"/>
                          </a:solidFill>
                          <a:effectLst/>
                          <a:latin typeface="Calibri"/>
                        </a:rPr>
                        <a:t>10.91</a:t>
                      </a:r>
                    </a:p>
                  </a:txBody>
                  <a:tcPr marL="9525" marR="9525" marT="9525" marB="0" anchor="b"/>
                </a:tc>
              </a:tr>
              <a:tr h="532847">
                <a:tc>
                  <a:txBody>
                    <a:bodyPr/>
                    <a:lstStyle/>
                    <a:p>
                      <a:pPr algn="ctr" fontAlgn="b"/>
                      <a:r>
                        <a:rPr lang="en-US" sz="1800" b="0" i="0" u="none" strike="noStrike">
                          <a:solidFill>
                            <a:srgbClr val="000000"/>
                          </a:solidFill>
                          <a:effectLst/>
                          <a:latin typeface="Calibri"/>
                        </a:rPr>
                        <a:t> FERTILIZED</a:t>
                      </a:r>
                    </a:p>
                  </a:txBody>
                  <a:tcPr marL="9525" marR="9525" marT="9525" marB="0" anchor="b"/>
                </a:tc>
                <a:tc>
                  <a:txBody>
                    <a:bodyPr/>
                    <a:lstStyle/>
                    <a:p>
                      <a:pPr algn="ctr" fontAlgn="b"/>
                      <a:r>
                        <a:rPr lang="en-US" sz="1800" b="0" i="0" u="none" strike="noStrike">
                          <a:solidFill>
                            <a:srgbClr val="000000"/>
                          </a:solidFill>
                          <a:effectLst/>
                          <a:latin typeface="Calibri"/>
                        </a:rPr>
                        <a:t>58</a:t>
                      </a:r>
                    </a:p>
                  </a:txBody>
                  <a:tcPr marL="9525" marR="9525" marT="9525" marB="0" anchor="b"/>
                </a:tc>
                <a:tc>
                  <a:txBody>
                    <a:bodyPr/>
                    <a:lstStyle/>
                    <a:p>
                      <a:pPr algn="ctr" fontAlgn="b"/>
                      <a:r>
                        <a:rPr lang="en-US" sz="1800" b="0" i="0" u="none" strike="noStrike" dirty="0">
                          <a:solidFill>
                            <a:srgbClr val="000000"/>
                          </a:solidFill>
                          <a:effectLst/>
                          <a:latin typeface="Calibri"/>
                        </a:rPr>
                        <a:t>107</a:t>
                      </a:r>
                    </a:p>
                  </a:txBody>
                  <a:tcPr marL="9525" marR="9525" marT="9525" marB="0" anchor="b"/>
                </a:tc>
                <a:tc>
                  <a:txBody>
                    <a:bodyPr/>
                    <a:lstStyle/>
                    <a:p>
                      <a:pPr algn="ctr" fontAlgn="b"/>
                      <a:r>
                        <a:rPr lang="en-US" sz="1800" b="0" i="0" u="none" strike="noStrike">
                          <a:solidFill>
                            <a:srgbClr val="000000"/>
                          </a:solidFill>
                          <a:effectLst/>
                          <a:latin typeface="Calibri"/>
                        </a:rPr>
                        <a:t>54.21</a:t>
                      </a:r>
                    </a:p>
                  </a:txBody>
                  <a:tcPr marL="9525" marR="9525" marT="9525" marB="0" anchor="b"/>
                </a:tc>
                <a:tc>
                  <a:txBody>
                    <a:bodyPr/>
                    <a:lstStyle/>
                    <a:p>
                      <a:pPr algn="ctr" fontAlgn="b"/>
                      <a:r>
                        <a:rPr lang="en-US" sz="1800" b="0" i="0" u="none" strike="noStrike">
                          <a:solidFill>
                            <a:srgbClr val="000000"/>
                          </a:solidFill>
                          <a:effectLst/>
                          <a:latin typeface="Calibri"/>
                        </a:rPr>
                        <a:t>10.49</a:t>
                      </a:r>
                    </a:p>
                  </a:txBody>
                  <a:tcPr marL="9525" marR="9525" marT="9525" marB="0" anchor="b"/>
                </a:tc>
              </a:tr>
              <a:tr h="294391">
                <a:tc>
                  <a:txBody>
                    <a:bodyPr/>
                    <a:lstStyle/>
                    <a:p>
                      <a:pPr algn="ctr" fontAlgn="b"/>
                      <a:r>
                        <a:rPr lang="en-US" sz="1800" b="0" i="0" u="none" strike="noStrike">
                          <a:solidFill>
                            <a:srgbClr val="000000"/>
                          </a:solidFill>
                          <a:effectLst/>
                          <a:latin typeface="Calibri"/>
                        </a:rPr>
                        <a:t> YOLK</a:t>
                      </a:r>
                    </a:p>
                  </a:txBody>
                  <a:tcPr marL="9525" marR="9525" marT="9525" marB="0" anchor="b"/>
                </a:tc>
                <a:tc>
                  <a:txBody>
                    <a:bodyPr/>
                    <a:lstStyle/>
                    <a:p>
                      <a:pPr algn="ctr" fontAlgn="b"/>
                      <a:r>
                        <a:rPr lang="en-US" sz="1800" b="0" i="0" u="none" strike="noStrike">
                          <a:solidFill>
                            <a:srgbClr val="000000"/>
                          </a:solidFill>
                          <a:effectLst/>
                          <a:latin typeface="Calibri"/>
                        </a:rPr>
                        <a:t>52</a:t>
                      </a:r>
                    </a:p>
                  </a:txBody>
                  <a:tcPr marL="9525" marR="9525" marT="9525" marB="0" anchor="b"/>
                </a:tc>
                <a:tc>
                  <a:txBody>
                    <a:bodyPr/>
                    <a:lstStyle/>
                    <a:p>
                      <a:pPr algn="ctr" fontAlgn="b"/>
                      <a:r>
                        <a:rPr lang="en-US" sz="1800" b="0" i="0" u="none" strike="noStrike">
                          <a:solidFill>
                            <a:srgbClr val="000000"/>
                          </a:solidFill>
                          <a:effectLst/>
                          <a:latin typeface="Calibri"/>
                        </a:rPr>
                        <a:t>105</a:t>
                      </a:r>
                    </a:p>
                  </a:txBody>
                  <a:tcPr marL="9525" marR="9525" marT="9525" marB="0" anchor="b"/>
                </a:tc>
                <a:tc>
                  <a:txBody>
                    <a:bodyPr/>
                    <a:lstStyle/>
                    <a:p>
                      <a:pPr algn="ctr" fontAlgn="b"/>
                      <a:r>
                        <a:rPr lang="en-US" sz="1800" b="0" i="0" u="none" strike="noStrike">
                          <a:solidFill>
                            <a:srgbClr val="000000"/>
                          </a:solidFill>
                          <a:effectLst/>
                          <a:latin typeface="Calibri"/>
                        </a:rPr>
                        <a:t>49.52</a:t>
                      </a:r>
                    </a:p>
                  </a:txBody>
                  <a:tcPr marL="9525" marR="9525" marT="9525" marB="0" anchor="b"/>
                </a:tc>
                <a:tc>
                  <a:txBody>
                    <a:bodyPr/>
                    <a:lstStyle/>
                    <a:p>
                      <a:pPr algn="ctr" fontAlgn="b"/>
                      <a:r>
                        <a:rPr lang="en-US" sz="1800" b="0" i="0" u="none" strike="noStrike">
                          <a:solidFill>
                            <a:srgbClr val="000000"/>
                          </a:solidFill>
                          <a:effectLst/>
                          <a:latin typeface="Calibri"/>
                        </a:rPr>
                        <a:t>10.36</a:t>
                      </a:r>
                    </a:p>
                  </a:txBody>
                  <a:tcPr marL="9525" marR="9525" marT="9525" marB="0" anchor="b"/>
                </a:tc>
              </a:tr>
              <a:tr h="294391">
                <a:tc>
                  <a:txBody>
                    <a:bodyPr/>
                    <a:lstStyle/>
                    <a:p>
                      <a:pPr algn="ctr" fontAlgn="b"/>
                      <a:r>
                        <a:rPr lang="en-US" sz="1800" b="0" i="0" u="none" strike="noStrike">
                          <a:solidFill>
                            <a:srgbClr val="000000"/>
                          </a:solidFill>
                          <a:effectLst/>
                          <a:latin typeface="Calibri"/>
                        </a:rPr>
                        <a:t> QUAILS</a:t>
                      </a:r>
                    </a:p>
                  </a:txBody>
                  <a:tcPr marL="9525" marR="9525" marT="9525" marB="0" anchor="b"/>
                </a:tc>
                <a:tc>
                  <a:txBody>
                    <a:bodyPr/>
                    <a:lstStyle/>
                    <a:p>
                      <a:pPr algn="ctr" fontAlgn="b"/>
                      <a:r>
                        <a:rPr lang="en-US" sz="1800" b="0" i="0" u="none" strike="noStrike">
                          <a:solidFill>
                            <a:srgbClr val="000000"/>
                          </a:solidFill>
                          <a:effectLst/>
                          <a:latin typeface="Calibri"/>
                        </a:rPr>
                        <a:t>27</a:t>
                      </a:r>
                    </a:p>
                  </a:txBody>
                  <a:tcPr marL="9525" marR="9525" marT="9525" marB="0" anchor="b"/>
                </a:tc>
                <a:tc>
                  <a:txBody>
                    <a:bodyPr/>
                    <a:lstStyle/>
                    <a:p>
                      <a:pPr algn="ctr" fontAlgn="b"/>
                      <a:r>
                        <a:rPr lang="en-US" sz="1800" b="0" i="0" u="none" strike="noStrike">
                          <a:solidFill>
                            <a:srgbClr val="000000"/>
                          </a:solidFill>
                          <a:effectLst/>
                          <a:latin typeface="Calibri"/>
                        </a:rPr>
                        <a:t>64</a:t>
                      </a:r>
                    </a:p>
                  </a:txBody>
                  <a:tcPr marL="9525" marR="9525" marT="9525" marB="0" anchor="b"/>
                </a:tc>
                <a:tc>
                  <a:txBody>
                    <a:bodyPr/>
                    <a:lstStyle/>
                    <a:p>
                      <a:pPr algn="ctr" fontAlgn="b"/>
                      <a:r>
                        <a:rPr lang="en-US" sz="1800" b="0" i="0" u="none" strike="noStrike">
                          <a:solidFill>
                            <a:srgbClr val="000000"/>
                          </a:solidFill>
                          <a:effectLst/>
                          <a:latin typeface="Calibri"/>
                        </a:rPr>
                        <a:t>42.19</a:t>
                      </a:r>
                    </a:p>
                  </a:txBody>
                  <a:tcPr marL="9525" marR="9525" marT="9525" marB="0" anchor="b"/>
                </a:tc>
                <a:tc>
                  <a:txBody>
                    <a:bodyPr/>
                    <a:lstStyle/>
                    <a:p>
                      <a:pPr algn="ctr" fontAlgn="b"/>
                      <a:r>
                        <a:rPr lang="en-US" sz="1800" b="0" i="0" u="none" strike="noStrike">
                          <a:solidFill>
                            <a:srgbClr val="000000"/>
                          </a:solidFill>
                          <a:effectLst/>
                          <a:latin typeface="Calibri"/>
                        </a:rPr>
                        <a:t>10.13</a:t>
                      </a:r>
                    </a:p>
                  </a:txBody>
                  <a:tcPr marL="9525" marR="9525" marT="9525" marB="0" anchor="b"/>
                </a:tc>
              </a:tr>
              <a:tr h="532847">
                <a:tc>
                  <a:txBody>
                    <a:bodyPr/>
                    <a:lstStyle/>
                    <a:p>
                      <a:pPr algn="ctr" fontAlgn="b"/>
                      <a:r>
                        <a:rPr lang="en-US" sz="1800" b="0" i="0" u="none" strike="noStrike">
                          <a:solidFill>
                            <a:srgbClr val="000000"/>
                          </a:solidFill>
                          <a:effectLst/>
                          <a:latin typeface="Calibri"/>
                        </a:rPr>
                        <a:t> FERTILISED</a:t>
                      </a:r>
                    </a:p>
                  </a:txBody>
                  <a:tcPr marL="9525" marR="9525" marT="9525" marB="0" anchor="b"/>
                </a:tc>
                <a:tc>
                  <a:txBody>
                    <a:bodyPr/>
                    <a:lstStyle/>
                    <a:p>
                      <a:pPr algn="ctr" fontAlgn="b"/>
                      <a:r>
                        <a:rPr lang="en-US" sz="1800" b="0" i="0" u="none" strike="noStrike">
                          <a:solidFill>
                            <a:srgbClr val="000000"/>
                          </a:solidFill>
                          <a:effectLst/>
                          <a:latin typeface="Calibri"/>
                        </a:rPr>
                        <a:t>37</a:t>
                      </a:r>
                    </a:p>
                  </a:txBody>
                  <a:tcPr marL="9525" marR="9525" marT="9525" marB="0" anchor="b"/>
                </a:tc>
                <a:tc>
                  <a:txBody>
                    <a:bodyPr/>
                    <a:lstStyle/>
                    <a:p>
                      <a:pPr algn="ctr" fontAlgn="b"/>
                      <a:r>
                        <a:rPr lang="en-US" sz="1800" b="0" i="0" u="none" strike="noStrike" dirty="0">
                          <a:solidFill>
                            <a:srgbClr val="000000"/>
                          </a:solidFill>
                          <a:effectLst/>
                          <a:latin typeface="Calibri"/>
                        </a:rPr>
                        <a:t>91</a:t>
                      </a:r>
                    </a:p>
                  </a:txBody>
                  <a:tcPr marL="9525" marR="9525" marT="9525" marB="0" anchor="b"/>
                </a:tc>
                <a:tc>
                  <a:txBody>
                    <a:bodyPr/>
                    <a:lstStyle/>
                    <a:p>
                      <a:pPr algn="ctr" fontAlgn="b"/>
                      <a:r>
                        <a:rPr lang="en-US" sz="1800" b="0" i="0" u="none" strike="noStrike">
                          <a:solidFill>
                            <a:srgbClr val="000000"/>
                          </a:solidFill>
                          <a:effectLst/>
                          <a:latin typeface="Calibri"/>
                        </a:rPr>
                        <a:t>40.66</a:t>
                      </a:r>
                    </a:p>
                  </a:txBody>
                  <a:tcPr marL="9525" marR="9525" marT="9525" marB="0" anchor="b"/>
                </a:tc>
                <a:tc>
                  <a:txBody>
                    <a:bodyPr/>
                    <a:lstStyle/>
                    <a:p>
                      <a:pPr algn="ctr" fontAlgn="b"/>
                      <a:r>
                        <a:rPr lang="en-US" sz="1800" b="0" i="0" u="none" strike="noStrike">
                          <a:solidFill>
                            <a:srgbClr val="000000"/>
                          </a:solidFill>
                          <a:effectLst/>
                          <a:latin typeface="Calibri"/>
                        </a:rPr>
                        <a:t>10.08</a:t>
                      </a:r>
                    </a:p>
                  </a:txBody>
                  <a:tcPr marL="9525" marR="9525" marT="9525" marB="0" anchor="b"/>
                </a:tc>
              </a:tr>
              <a:tr h="294391">
                <a:tc>
                  <a:txBody>
                    <a:bodyPr/>
                    <a:lstStyle/>
                    <a:p>
                      <a:pPr algn="ctr" fontAlgn="b"/>
                      <a:r>
                        <a:rPr lang="en-US" sz="1800" b="0" i="0" u="none" strike="noStrike">
                          <a:solidFill>
                            <a:srgbClr val="000000"/>
                          </a:solidFill>
                          <a:effectLst/>
                          <a:latin typeface="Calibri"/>
                        </a:rPr>
                        <a:t> SPERMS</a:t>
                      </a:r>
                    </a:p>
                  </a:txBody>
                  <a:tcPr marL="9525" marR="9525" marT="9525" marB="0" anchor="b"/>
                </a:tc>
                <a:tc>
                  <a:txBody>
                    <a:bodyPr/>
                    <a:lstStyle/>
                    <a:p>
                      <a:pPr algn="ctr" fontAlgn="b"/>
                      <a:r>
                        <a:rPr lang="en-US" sz="1800" b="0" i="0" u="none" strike="noStrike" dirty="0">
                          <a:solidFill>
                            <a:srgbClr val="000000"/>
                          </a:solidFill>
                          <a:effectLst/>
                          <a:latin typeface="Calibri"/>
                        </a:rPr>
                        <a:t>15</a:t>
                      </a:r>
                    </a:p>
                  </a:txBody>
                  <a:tcPr marL="9525" marR="9525" marT="9525" marB="0" anchor="b"/>
                </a:tc>
                <a:tc>
                  <a:txBody>
                    <a:bodyPr/>
                    <a:lstStyle/>
                    <a:p>
                      <a:pPr algn="ctr" fontAlgn="b"/>
                      <a:r>
                        <a:rPr lang="en-US" sz="1800" b="0" i="0" u="none" strike="noStrike">
                          <a:solidFill>
                            <a:srgbClr val="000000"/>
                          </a:solidFill>
                          <a:effectLst/>
                          <a:latin typeface="Calibri"/>
                        </a:rPr>
                        <a:t>39</a:t>
                      </a:r>
                    </a:p>
                  </a:txBody>
                  <a:tcPr marL="9525" marR="9525" marT="9525" marB="0" anchor="b"/>
                </a:tc>
                <a:tc>
                  <a:txBody>
                    <a:bodyPr/>
                    <a:lstStyle/>
                    <a:p>
                      <a:pPr algn="ctr" fontAlgn="b"/>
                      <a:r>
                        <a:rPr lang="en-US" sz="1800" b="0" i="0" u="none" strike="noStrike">
                          <a:solidFill>
                            <a:srgbClr val="000000"/>
                          </a:solidFill>
                          <a:effectLst/>
                          <a:latin typeface="Calibri"/>
                        </a:rPr>
                        <a:t>38.46</a:t>
                      </a:r>
                    </a:p>
                  </a:txBody>
                  <a:tcPr marL="9525" marR="9525" marT="9525" marB="0" anchor="b"/>
                </a:tc>
                <a:tc>
                  <a:txBody>
                    <a:bodyPr/>
                    <a:lstStyle/>
                    <a:p>
                      <a:pPr algn="ctr" fontAlgn="b"/>
                      <a:r>
                        <a:rPr lang="en-US" sz="1800" b="0" i="0" u="none" strike="noStrike">
                          <a:solidFill>
                            <a:srgbClr val="000000"/>
                          </a:solidFill>
                          <a:effectLst/>
                          <a:latin typeface="Calibri"/>
                        </a:rPr>
                        <a:t>10</a:t>
                      </a:r>
                    </a:p>
                  </a:txBody>
                  <a:tcPr marL="9525" marR="9525" marT="9525" marB="0" anchor="b"/>
                </a:tc>
              </a:tr>
              <a:tr h="294391">
                <a:tc>
                  <a:txBody>
                    <a:bodyPr/>
                    <a:lstStyle/>
                    <a:p>
                      <a:pPr algn="ctr" fontAlgn="b"/>
                      <a:r>
                        <a:rPr lang="sv-SE" sz="1800" b="0" i="1" u="none" strike="noStrike" dirty="0" smtClean="0">
                          <a:solidFill>
                            <a:srgbClr val="000000"/>
                          </a:solidFill>
                          <a:effectLst/>
                          <a:latin typeface="Calibri"/>
                        </a:rPr>
                        <a:t>…</a:t>
                      </a:r>
                      <a:r>
                        <a:rPr lang="sv-SE" sz="1800" b="0" i="1" u="none" strike="noStrike" dirty="0" err="1" smtClean="0">
                          <a:solidFill>
                            <a:srgbClr val="000000"/>
                          </a:solidFill>
                          <a:effectLst/>
                          <a:latin typeface="Calibri"/>
                        </a:rPr>
                        <a:t>etc</a:t>
                      </a:r>
                      <a:r>
                        <a:rPr lang="sv-SE" sz="1800" b="0" i="1" u="none" strike="noStrike" dirty="0" smtClean="0">
                          <a:solidFill>
                            <a:srgbClr val="000000"/>
                          </a:solidFill>
                          <a:effectLst/>
                          <a:latin typeface="Calibri"/>
                        </a:rPr>
                        <a:t>…</a:t>
                      </a:r>
                      <a:endParaRPr lang="en-US" sz="1800" b="0" i="1" u="none" strike="noStrike" dirty="0">
                        <a:solidFill>
                          <a:srgbClr val="000000"/>
                        </a:solidFill>
                        <a:effectLst/>
                        <a:latin typeface="Calibri"/>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sv-SE" sz="1800" b="0" i="1" u="none" strike="noStrike" dirty="0" smtClean="0">
                          <a:solidFill>
                            <a:srgbClr val="000000"/>
                          </a:solidFill>
                          <a:effectLst/>
                          <a:latin typeface="+mn-lt"/>
                        </a:rPr>
                        <a:t>…</a:t>
                      </a:r>
                      <a:r>
                        <a:rPr lang="sv-SE" sz="1800" b="0" i="1" u="none" strike="noStrike" dirty="0" err="1" smtClean="0">
                          <a:solidFill>
                            <a:srgbClr val="000000"/>
                          </a:solidFill>
                          <a:effectLst/>
                          <a:latin typeface="+mn-lt"/>
                        </a:rPr>
                        <a:t>etc</a:t>
                      </a:r>
                      <a:r>
                        <a:rPr lang="sv-SE" sz="1800" b="0" i="1" u="none" strike="noStrike" dirty="0" smtClean="0">
                          <a:solidFill>
                            <a:srgbClr val="000000"/>
                          </a:solidFill>
                          <a:effectLst/>
                          <a:latin typeface="+mn-lt"/>
                        </a:rPr>
                        <a:t>…</a:t>
                      </a:r>
                      <a:endParaRPr lang="en-US" sz="1800" b="0" i="1" u="none" strike="noStrike" dirty="0" smtClean="0">
                        <a:solidFill>
                          <a:srgbClr val="000000"/>
                        </a:solidFill>
                        <a:effectLst/>
                        <a:latin typeface="+mn-lt"/>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sv-SE" sz="1800" b="0" i="1" u="none" strike="noStrike" dirty="0" smtClean="0">
                          <a:solidFill>
                            <a:srgbClr val="000000"/>
                          </a:solidFill>
                          <a:effectLst/>
                          <a:latin typeface="+mn-lt"/>
                        </a:rPr>
                        <a:t>…</a:t>
                      </a:r>
                      <a:r>
                        <a:rPr lang="sv-SE" sz="1800" b="0" i="1" u="none" strike="noStrike" dirty="0" err="1" smtClean="0">
                          <a:solidFill>
                            <a:srgbClr val="000000"/>
                          </a:solidFill>
                          <a:effectLst/>
                          <a:latin typeface="+mn-lt"/>
                        </a:rPr>
                        <a:t>etc</a:t>
                      </a:r>
                      <a:r>
                        <a:rPr lang="sv-SE" sz="1800" b="0" i="1" u="none" strike="noStrike" dirty="0" smtClean="0">
                          <a:solidFill>
                            <a:srgbClr val="000000"/>
                          </a:solidFill>
                          <a:effectLst/>
                          <a:latin typeface="+mn-lt"/>
                        </a:rPr>
                        <a:t>…</a:t>
                      </a:r>
                      <a:endParaRPr lang="en-US" sz="1800" b="0" i="1" u="none" strike="noStrike" dirty="0" smtClean="0">
                        <a:solidFill>
                          <a:srgbClr val="000000"/>
                        </a:solidFill>
                        <a:effectLst/>
                        <a:latin typeface="+mn-lt"/>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sv-SE" sz="1800" b="0" i="1" u="none" strike="noStrike" dirty="0" smtClean="0">
                          <a:solidFill>
                            <a:srgbClr val="000000"/>
                          </a:solidFill>
                          <a:effectLst/>
                          <a:latin typeface="+mn-lt"/>
                        </a:rPr>
                        <a:t>…</a:t>
                      </a:r>
                      <a:r>
                        <a:rPr lang="sv-SE" sz="1800" b="0" i="1" u="none" strike="noStrike" dirty="0" err="1" smtClean="0">
                          <a:solidFill>
                            <a:srgbClr val="000000"/>
                          </a:solidFill>
                          <a:effectLst/>
                          <a:latin typeface="+mn-lt"/>
                        </a:rPr>
                        <a:t>etc</a:t>
                      </a:r>
                      <a:r>
                        <a:rPr lang="sv-SE" sz="1800" b="0" i="1" u="none" strike="noStrike" dirty="0" smtClean="0">
                          <a:solidFill>
                            <a:srgbClr val="000000"/>
                          </a:solidFill>
                          <a:effectLst/>
                          <a:latin typeface="+mn-lt"/>
                        </a:rPr>
                        <a:t>…</a:t>
                      </a:r>
                      <a:endParaRPr lang="en-US" sz="1800" b="0" i="1" u="none" strike="noStrike" dirty="0" smtClean="0">
                        <a:solidFill>
                          <a:srgbClr val="000000"/>
                        </a:solidFill>
                        <a:effectLst/>
                        <a:latin typeface="+mn-lt"/>
                      </a:endParaRPr>
                    </a:p>
                  </a:txBody>
                  <a:tcPr marL="9525" marR="9525" marT="9525" marB="0" anchor="b"/>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sv-SE" sz="1800" b="0" i="1" u="none" strike="noStrike" dirty="0" smtClean="0">
                          <a:solidFill>
                            <a:srgbClr val="000000"/>
                          </a:solidFill>
                          <a:effectLst/>
                          <a:latin typeface="+mn-lt"/>
                        </a:rPr>
                        <a:t>…</a:t>
                      </a:r>
                      <a:r>
                        <a:rPr lang="sv-SE" sz="1800" b="0" i="1" u="none" strike="noStrike" dirty="0" err="1" smtClean="0">
                          <a:solidFill>
                            <a:srgbClr val="000000"/>
                          </a:solidFill>
                          <a:effectLst/>
                          <a:latin typeface="+mn-lt"/>
                        </a:rPr>
                        <a:t>etc</a:t>
                      </a:r>
                      <a:r>
                        <a:rPr lang="sv-SE" sz="1800" b="0" i="1" u="none" strike="noStrike" dirty="0" smtClean="0">
                          <a:solidFill>
                            <a:srgbClr val="000000"/>
                          </a:solidFill>
                          <a:effectLst/>
                          <a:latin typeface="+mn-lt"/>
                        </a:rPr>
                        <a:t>…</a:t>
                      </a:r>
                      <a:endParaRPr lang="en-US" sz="1800" b="0" i="1" u="none" strike="noStrike" dirty="0" smtClean="0">
                        <a:solidFill>
                          <a:srgbClr val="000000"/>
                        </a:solidFill>
                        <a:effectLst/>
                        <a:latin typeface="+mn-lt"/>
                      </a:endParaRPr>
                    </a:p>
                  </a:txBody>
                  <a:tcPr marL="9525" marR="9525" marT="9525" marB="0" anchor="b"/>
                </a:tc>
              </a:tr>
              <a:tr h="294391">
                <a:tc>
                  <a:txBody>
                    <a:bodyPr/>
                    <a:lstStyle/>
                    <a:p>
                      <a:pPr algn="ctr" fontAlgn="b"/>
                      <a:r>
                        <a:rPr lang="en-US" sz="1800" b="1" u="none" strike="noStrike" dirty="0" smtClean="0">
                          <a:effectLst/>
                          <a:latin typeface="+mn-lt"/>
                          <a:cs typeface="Times New Roman" pitchFamily="18" charset="0"/>
                        </a:rPr>
                        <a:t>Average MI</a:t>
                      </a:r>
                      <a:endParaRPr lang="en-US" sz="1800" b="1" i="0" u="none" strike="noStrike" dirty="0">
                        <a:solidFill>
                          <a:srgbClr val="000000"/>
                        </a:solidFill>
                        <a:effectLst/>
                        <a:latin typeface="+mn-lt"/>
                        <a:cs typeface="Times New Roman" pitchFamily="18" charset="0"/>
                      </a:endParaRPr>
                    </a:p>
                  </a:txBody>
                  <a:tcPr marL="9525" marR="9525" marT="9525" marB="0" anchor="b"/>
                </a:tc>
                <a:tc>
                  <a:txBody>
                    <a:bodyPr/>
                    <a:lstStyle/>
                    <a:p>
                      <a:pPr algn="ctr" fontAlgn="b"/>
                      <a:endParaRPr lang="en-US" sz="1800" b="1" i="0" u="none" strike="noStrike" dirty="0">
                        <a:solidFill>
                          <a:srgbClr val="000000"/>
                        </a:solidFill>
                        <a:effectLst/>
                        <a:latin typeface="Calibri"/>
                      </a:endParaRPr>
                    </a:p>
                  </a:txBody>
                  <a:tcPr marL="9525" marR="9525" marT="9525" marB="0" anchor="b"/>
                </a:tc>
                <a:tc>
                  <a:txBody>
                    <a:bodyPr/>
                    <a:lstStyle/>
                    <a:p>
                      <a:pPr algn="ctr" fontAlgn="b"/>
                      <a:endParaRPr lang="en-US" sz="1800" b="1" i="0" u="none" strike="noStrike" dirty="0">
                        <a:solidFill>
                          <a:srgbClr val="000000"/>
                        </a:solidFill>
                        <a:effectLst/>
                        <a:latin typeface="Calibri"/>
                      </a:endParaRPr>
                    </a:p>
                  </a:txBody>
                  <a:tcPr marL="9525" marR="9525" marT="9525" marB="0" anchor="b"/>
                </a:tc>
                <a:tc>
                  <a:txBody>
                    <a:bodyPr/>
                    <a:lstStyle/>
                    <a:p>
                      <a:pPr algn="ctr" fontAlgn="b"/>
                      <a:endParaRPr lang="en-US" sz="1800" b="1" i="0" u="none" strike="noStrike" dirty="0">
                        <a:solidFill>
                          <a:srgbClr val="000000"/>
                        </a:solidFill>
                        <a:effectLst/>
                        <a:latin typeface="Calibri"/>
                      </a:endParaRPr>
                    </a:p>
                  </a:txBody>
                  <a:tcPr marL="9525" marR="9525" marT="9525" marB="0" anchor="b"/>
                </a:tc>
                <a:tc>
                  <a:txBody>
                    <a:bodyPr/>
                    <a:lstStyle/>
                    <a:p>
                      <a:pPr algn="ctr" fontAlgn="b"/>
                      <a:r>
                        <a:rPr lang="sv-SE" sz="1800" b="1" i="0" u="none" strike="noStrike" dirty="0" smtClean="0">
                          <a:solidFill>
                            <a:srgbClr val="000000"/>
                          </a:solidFill>
                          <a:effectLst/>
                          <a:latin typeface="Calibri"/>
                        </a:rPr>
                        <a:t>9.33</a:t>
                      </a:r>
                      <a:endParaRPr lang="en-US" sz="1800" b="1" i="0" u="none" strike="noStrike" dirty="0">
                        <a:solidFill>
                          <a:srgbClr val="000000"/>
                        </a:solidFill>
                        <a:effectLst/>
                        <a:latin typeface="Calibri"/>
                      </a:endParaRPr>
                    </a:p>
                  </a:txBody>
                  <a:tcPr marL="9525" marR="9525" marT="9525" marB="0" anchor="b"/>
                </a:tc>
              </a:tr>
            </a:tbl>
          </a:graphicData>
        </a:graphic>
      </p:graphicFrame>
      <p:sp>
        <p:nvSpPr>
          <p:cNvPr id="6" name="Rektangel 5"/>
          <p:cNvSpPr/>
          <p:nvPr/>
        </p:nvSpPr>
        <p:spPr>
          <a:xfrm>
            <a:off x="7668344" y="6470419"/>
            <a:ext cx="1124418" cy="3556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Table 7"/>
          <p:cNvGraphicFramePr>
            <a:graphicFrameLocks noGrp="1"/>
          </p:cNvGraphicFramePr>
          <p:nvPr>
            <p:extLst/>
          </p:nvPr>
        </p:nvGraphicFramePr>
        <p:xfrm>
          <a:off x="323527" y="1397000"/>
          <a:ext cx="8568952" cy="1381760"/>
        </p:xfrm>
        <a:graphic>
          <a:graphicData uri="http://schemas.openxmlformats.org/drawingml/2006/table">
            <a:tbl>
              <a:tblPr firstRow="1" bandRow="1">
                <a:tableStyleId>{5C22544A-7EE6-4342-B048-85BDC9FD1C3A}</a:tableStyleId>
              </a:tblPr>
              <a:tblGrid>
                <a:gridCol w="2142238"/>
                <a:gridCol w="2142238"/>
                <a:gridCol w="2142238"/>
                <a:gridCol w="2142238"/>
              </a:tblGrid>
              <a:tr h="370840">
                <a:tc>
                  <a:txBody>
                    <a:bodyPr/>
                    <a:lstStyle/>
                    <a:p>
                      <a:r>
                        <a:rPr lang="sv-SE" smtClean="0"/>
                        <a:t>English</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smtClean="0"/>
                        <a:t>Freq</a:t>
                      </a:r>
                      <a:br>
                        <a:rPr lang="sv-SE" dirty="0" smtClean="0"/>
                      </a:br>
                      <a:r>
                        <a:rPr lang="sv-SE" dirty="0" smtClean="0"/>
                        <a:t>(per mill. words)</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smtClean="0"/>
                        <a:t>Rate of lexical</a:t>
                      </a:r>
                      <a:r>
                        <a:rPr lang="sv-SE" baseline="0" dirty="0" smtClean="0"/>
                        <a:t> replacement</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smtClean="0"/>
                        <a:t>MI</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sv-SE" dirty="0" smtClean="0">
                          <a:solidFill>
                            <a:schemeClr val="tx1"/>
                          </a:solidFill>
                        </a:rPr>
                        <a:t>BELLY</a:t>
                      </a:r>
                      <a:endParaRPr lang="sv-SE"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smtClean="0"/>
                        <a:t>32</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smtClean="0"/>
                        <a:t>4.39</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smtClean="0"/>
                        <a:t>1.93</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sv-SE" dirty="0" smtClean="0">
                          <a:solidFill>
                            <a:srgbClr val="FF0000"/>
                          </a:solidFill>
                        </a:rPr>
                        <a:t>EGG</a:t>
                      </a:r>
                      <a:endParaRPr lang="sv-SE" dirty="0">
                        <a:solidFill>
                          <a:srgbClr val="FF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smtClean="0"/>
                        <a:t>34</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smtClean="0"/>
                        <a:t>1.57</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sv-SE" dirty="0" smtClean="0"/>
                        <a:t>9.33</a:t>
                      </a:r>
                      <a:endParaRPr lang="sv-S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731491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Pagel et al (2007)</a:t>
            </a:r>
            <a:endParaRPr lang="en-US" dirty="0"/>
          </a:p>
        </p:txBody>
      </p:sp>
      <p:sp>
        <p:nvSpPr>
          <p:cNvPr id="3" name="Content Placeholder 2"/>
          <p:cNvSpPr>
            <a:spLocks noGrp="1"/>
          </p:cNvSpPr>
          <p:nvPr>
            <p:ph idx="1"/>
          </p:nvPr>
        </p:nvSpPr>
        <p:spPr/>
        <p:txBody>
          <a:bodyPr/>
          <a:lstStyle/>
          <a:p>
            <a:r>
              <a:rPr lang="en-US" smtClean="0"/>
              <a:t>Calculated a rate of lexical replacement</a:t>
            </a:r>
            <a:endParaRPr lang="sv-SE" smtClean="0"/>
          </a:p>
          <a:p>
            <a:r>
              <a:rPr lang="sv-SE" smtClean="0"/>
              <a:t>used database from Dyen </a:t>
            </a:r>
            <a:r>
              <a:rPr lang="sv-SE" smtClean="0"/>
              <a:t>et al </a:t>
            </a:r>
            <a:r>
              <a:rPr lang="sv-SE"/>
              <a:t>(</a:t>
            </a:r>
            <a:r>
              <a:rPr lang="sv-SE" smtClean="0"/>
              <a:t>1992):</a:t>
            </a:r>
          </a:p>
          <a:p>
            <a:pPr marL="0" indent="0">
              <a:buNone/>
            </a:pPr>
            <a:r>
              <a:rPr lang="sv-SE" smtClean="0"/>
              <a:t>200 concepts (Swadesh list), </a:t>
            </a:r>
            <a:r>
              <a:rPr lang="sv-SE"/>
              <a:t>data from 87 IE </a:t>
            </a:r>
            <a:r>
              <a:rPr lang="sv-SE"/>
              <a:t>langs </a:t>
            </a:r>
            <a:endParaRPr lang="sv-SE" smtClean="0"/>
          </a:p>
          <a:p>
            <a:r>
              <a:rPr lang="en-US" smtClean="0"/>
              <a:t>Did not differentiate between open and closed class items.</a:t>
            </a:r>
            <a:endParaRPr lang="sv-SE" smtClean="0"/>
          </a:p>
          <a:p>
            <a:endParaRPr lang="sv-SE" dirty="0" smtClean="0"/>
          </a:p>
          <a:p>
            <a:endParaRPr lang="sv-SE" dirty="0" smtClean="0"/>
          </a:p>
        </p:txBody>
      </p:sp>
      <p:sp>
        <p:nvSpPr>
          <p:cNvPr id="4" name="Date Placeholder 3"/>
          <p:cNvSpPr>
            <a:spLocks noGrp="1"/>
          </p:cNvSpPr>
          <p:nvPr>
            <p:ph type="dt" sz="half" idx="10"/>
          </p:nvPr>
        </p:nvSpPr>
        <p:spPr/>
        <p:txBody>
          <a:bodyPr/>
          <a:lstStyle/>
          <a:p>
            <a:fld id="{A622C821-5C00-4371-88BA-3A9B3221BDF9}" type="datetime5">
              <a:rPr lang="en-GB" smtClean="0"/>
              <a:t>27-Jun-16</a:t>
            </a:fld>
            <a:endParaRPr lang="sv-SE"/>
          </a:p>
        </p:txBody>
      </p:sp>
      <p:sp>
        <p:nvSpPr>
          <p:cNvPr id="5" name="Footer Placeholder 4"/>
          <p:cNvSpPr>
            <a:spLocks noGrp="1"/>
          </p:cNvSpPr>
          <p:nvPr>
            <p:ph type="ftr" sz="quarter" idx="11"/>
          </p:nvPr>
        </p:nvSpPr>
        <p:spPr/>
        <p:txBody>
          <a:bodyPr/>
          <a:lstStyle/>
          <a:p>
            <a:r>
              <a:rPr lang="en-US" smtClean="0"/>
              <a:t>Susanne Vejdemo, Stockholm University</a:t>
            </a:r>
            <a:endParaRPr lang="sv-SE"/>
          </a:p>
        </p:txBody>
      </p:sp>
      <p:sp>
        <p:nvSpPr>
          <p:cNvPr id="6" name="Slide Number Placeholder 5"/>
          <p:cNvSpPr>
            <a:spLocks noGrp="1"/>
          </p:cNvSpPr>
          <p:nvPr>
            <p:ph type="sldNum" sz="quarter" idx="12"/>
          </p:nvPr>
        </p:nvSpPr>
        <p:spPr/>
        <p:txBody>
          <a:bodyPr/>
          <a:lstStyle/>
          <a:p>
            <a:fld id="{400B66ED-EE6C-4E7E-848D-94DB84BF3115}" type="slidenum">
              <a:rPr lang="sv-SE" smtClean="0"/>
              <a:pPr/>
              <a:t>45</a:t>
            </a:fld>
            <a:endParaRPr lang="sv-SE"/>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3185592"/>
            <a:ext cx="4580495" cy="3672408"/>
          </a:xfrm>
          <a:prstGeom prst="rect">
            <a:avLst/>
          </a:prstGeom>
        </p:spPr>
      </p:pic>
    </p:spTree>
    <p:extLst>
      <p:ext uri="{BB962C8B-B14F-4D97-AF65-F5344CB8AC3E}">
        <p14:creationId xmlns:p14="http://schemas.microsoft.com/office/powerpoint/2010/main" val="3085380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Aim</a:t>
            </a:r>
            <a:r>
              <a:rPr lang="sv-SE" dirty="0" smtClean="0"/>
              <a:t> </a:t>
            </a:r>
            <a:r>
              <a:rPr lang="sv-SE" dirty="0" err="1" smtClean="0"/>
              <a:t>of</a:t>
            </a:r>
            <a:r>
              <a:rPr lang="sv-SE" dirty="0" smtClean="0"/>
              <a:t> presentation</a:t>
            </a:r>
            <a:endParaRPr lang="sv-SE" dirty="0"/>
          </a:p>
        </p:txBody>
      </p:sp>
      <p:sp>
        <p:nvSpPr>
          <p:cNvPr id="3" name="Platshållare för innehåll 2"/>
          <p:cNvSpPr>
            <a:spLocks noGrp="1"/>
          </p:cNvSpPr>
          <p:nvPr>
            <p:ph idx="1"/>
          </p:nvPr>
        </p:nvSpPr>
        <p:spPr/>
        <p:txBody>
          <a:bodyPr/>
          <a:lstStyle/>
          <a:p>
            <a:r>
              <a:rPr lang="sv-SE" dirty="0" err="1" smtClean="0">
                <a:solidFill>
                  <a:schemeClr val="tx2">
                    <a:lumMod val="75000"/>
                    <a:lumOff val="25000"/>
                  </a:schemeClr>
                </a:solidFill>
              </a:rPr>
              <a:t>Argue</a:t>
            </a:r>
            <a:r>
              <a:rPr lang="sv-SE" dirty="0" smtClean="0">
                <a:solidFill>
                  <a:schemeClr val="tx2">
                    <a:lumMod val="75000"/>
                    <a:lumOff val="25000"/>
                  </a:schemeClr>
                </a:solidFill>
              </a:rPr>
              <a:t> </a:t>
            </a:r>
            <a:r>
              <a:rPr lang="sv-SE" dirty="0" err="1" smtClean="0">
                <a:solidFill>
                  <a:schemeClr val="tx2">
                    <a:lumMod val="75000"/>
                    <a:lumOff val="25000"/>
                  </a:schemeClr>
                </a:solidFill>
              </a:rPr>
              <a:t>that</a:t>
            </a:r>
            <a:r>
              <a:rPr lang="sv-SE" dirty="0" smtClean="0">
                <a:solidFill>
                  <a:schemeClr val="tx2">
                    <a:lumMod val="75000"/>
                    <a:lumOff val="25000"/>
                  </a:schemeClr>
                </a:solidFill>
              </a:rPr>
              <a:t> the rate </a:t>
            </a:r>
            <a:r>
              <a:rPr lang="sv-SE" dirty="0" err="1" smtClean="0">
                <a:solidFill>
                  <a:schemeClr val="tx2">
                    <a:lumMod val="75000"/>
                    <a:lumOff val="25000"/>
                  </a:schemeClr>
                </a:solidFill>
              </a:rPr>
              <a:t>of</a:t>
            </a:r>
            <a:r>
              <a:rPr lang="sv-SE" dirty="0" smtClean="0">
                <a:solidFill>
                  <a:schemeClr val="tx2">
                    <a:lumMod val="75000"/>
                    <a:lumOff val="25000"/>
                  </a:schemeClr>
                </a:solidFill>
              </a:rPr>
              <a:t> </a:t>
            </a:r>
            <a:r>
              <a:rPr lang="sv-SE" dirty="0" err="1" smtClean="0">
                <a:solidFill>
                  <a:schemeClr val="tx2">
                    <a:lumMod val="75000"/>
                    <a:lumOff val="25000"/>
                  </a:schemeClr>
                </a:solidFill>
              </a:rPr>
              <a:t>lexical</a:t>
            </a:r>
            <a:r>
              <a:rPr lang="sv-SE" dirty="0" smtClean="0">
                <a:solidFill>
                  <a:schemeClr val="tx2">
                    <a:lumMod val="75000"/>
                    <a:lumOff val="25000"/>
                  </a:schemeClr>
                </a:solidFill>
              </a:rPr>
              <a:t> </a:t>
            </a:r>
            <a:r>
              <a:rPr lang="sv-SE" dirty="0" err="1" smtClean="0">
                <a:solidFill>
                  <a:schemeClr val="tx2">
                    <a:lumMod val="75000"/>
                    <a:lumOff val="25000"/>
                  </a:schemeClr>
                </a:solidFill>
              </a:rPr>
              <a:t>replacement</a:t>
            </a:r>
            <a:r>
              <a:rPr lang="sv-SE" dirty="0" smtClean="0">
                <a:solidFill>
                  <a:schemeClr val="tx2">
                    <a:lumMod val="75000"/>
                    <a:lumOff val="25000"/>
                  </a:schemeClr>
                </a:solidFill>
              </a:rPr>
              <a:t> for </a:t>
            </a:r>
            <a:r>
              <a:rPr lang="sv-SE" dirty="0" err="1" smtClean="0">
                <a:solidFill>
                  <a:schemeClr val="tx2">
                    <a:lumMod val="75000"/>
                    <a:lumOff val="25000"/>
                  </a:schemeClr>
                </a:solidFill>
              </a:rPr>
              <a:t>open</a:t>
            </a:r>
            <a:r>
              <a:rPr lang="sv-SE" dirty="0" smtClean="0">
                <a:solidFill>
                  <a:schemeClr val="tx2">
                    <a:lumMod val="75000"/>
                    <a:lumOff val="25000"/>
                  </a:schemeClr>
                </a:solidFill>
              </a:rPr>
              <a:t> and </a:t>
            </a:r>
            <a:r>
              <a:rPr lang="sv-SE" dirty="0" err="1" smtClean="0">
                <a:solidFill>
                  <a:schemeClr val="tx2">
                    <a:lumMod val="75000"/>
                    <a:lumOff val="25000"/>
                  </a:schemeClr>
                </a:solidFill>
              </a:rPr>
              <a:t>closed</a:t>
            </a:r>
            <a:r>
              <a:rPr lang="sv-SE" dirty="0" smtClean="0">
                <a:solidFill>
                  <a:schemeClr val="tx2">
                    <a:lumMod val="75000"/>
                    <a:lumOff val="25000"/>
                  </a:schemeClr>
                </a:solidFill>
              </a:rPr>
              <a:t> </a:t>
            </a:r>
            <a:r>
              <a:rPr lang="sv-SE" dirty="0" err="1" smtClean="0">
                <a:solidFill>
                  <a:schemeClr val="tx2">
                    <a:lumMod val="75000"/>
                    <a:lumOff val="25000"/>
                  </a:schemeClr>
                </a:solidFill>
              </a:rPr>
              <a:t>class</a:t>
            </a:r>
            <a:r>
              <a:rPr lang="sv-SE" dirty="0" smtClean="0">
                <a:solidFill>
                  <a:schemeClr val="tx2">
                    <a:lumMod val="75000"/>
                    <a:lumOff val="25000"/>
                  </a:schemeClr>
                </a:solidFill>
              </a:rPr>
              <a:t> </a:t>
            </a:r>
            <a:r>
              <a:rPr lang="sv-SE" dirty="0" err="1" smtClean="0">
                <a:solidFill>
                  <a:schemeClr val="tx2">
                    <a:lumMod val="75000"/>
                    <a:lumOff val="25000"/>
                  </a:schemeClr>
                </a:solidFill>
              </a:rPr>
              <a:t>lexical</a:t>
            </a:r>
            <a:r>
              <a:rPr lang="sv-SE" dirty="0" smtClean="0">
                <a:solidFill>
                  <a:schemeClr val="tx2">
                    <a:lumMod val="75000"/>
                    <a:lumOff val="25000"/>
                  </a:schemeClr>
                </a:solidFill>
              </a:rPr>
              <a:t> </a:t>
            </a:r>
            <a:r>
              <a:rPr lang="sv-SE" dirty="0" err="1" smtClean="0">
                <a:solidFill>
                  <a:schemeClr val="tx2">
                    <a:lumMod val="75000"/>
                    <a:lumOff val="25000"/>
                  </a:schemeClr>
                </a:solidFill>
              </a:rPr>
              <a:t>items</a:t>
            </a:r>
            <a:r>
              <a:rPr lang="sv-SE" dirty="0" smtClean="0">
                <a:solidFill>
                  <a:schemeClr val="tx2">
                    <a:lumMod val="75000"/>
                    <a:lumOff val="25000"/>
                  </a:schemeClr>
                </a:solidFill>
              </a:rPr>
              <a:t> </a:t>
            </a:r>
            <a:r>
              <a:rPr lang="sv-SE" dirty="0" err="1" smtClean="0">
                <a:solidFill>
                  <a:schemeClr val="tx2">
                    <a:lumMod val="75000"/>
                    <a:lumOff val="25000"/>
                  </a:schemeClr>
                </a:solidFill>
              </a:rPr>
              <a:t>should</a:t>
            </a:r>
            <a:r>
              <a:rPr lang="sv-SE" dirty="0" smtClean="0">
                <a:solidFill>
                  <a:schemeClr val="tx2">
                    <a:lumMod val="75000"/>
                    <a:lumOff val="25000"/>
                  </a:schemeClr>
                </a:solidFill>
              </a:rPr>
              <a:t> be </a:t>
            </a:r>
            <a:r>
              <a:rPr lang="sv-SE" dirty="0" err="1" smtClean="0">
                <a:solidFill>
                  <a:schemeClr val="tx2">
                    <a:lumMod val="75000"/>
                    <a:lumOff val="25000"/>
                  </a:schemeClr>
                </a:solidFill>
              </a:rPr>
              <a:t>analyzed</a:t>
            </a:r>
            <a:r>
              <a:rPr lang="sv-SE" dirty="0" smtClean="0">
                <a:solidFill>
                  <a:schemeClr val="tx2">
                    <a:lumMod val="75000"/>
                    <a:lumOff val="25000"/>
                  </a:schemeClr>
                </a:solidFill>
              </a:rPr>
              <a:t> </a:t>
            </a:r>
            <a:r>
              <a:rPr lang="sv-SE" dirty="0" err="1" smtClean="0">
                <a:solidFill>
                  <a:schemeClr val="tx2">
                    <a:lumMod val="75000"/>
                    <a:lumOff val="25000"/>
                  </a:schemeClr>
                </a:solidFill>
              </a:rPr>
              <a:t>separately</a:t>
            </a:r>
            <a:r>
              <a:rPr lang="sv-SE" dirty="0" smtClean="0">
                <a:solidFill>
                  <a:schemeClr val="tx2">
                    <a:lumMod val="75000"/>
                    <a:lumOff val="25000"/>
                  </a:schemeClr>
                </a:solidFill>
              </a:rPr>
              <a:t>.</a:t>
            </a:r>
          </a:p>
          <a:p>
            <a:r>
              <a:rPr lang="sv-SE" dirty="0">
                <a:solidFill>
                  <a:schemeClr val="bg1">
                    <a:lumMod val="65000"/>
                  </a:schemeClr>
                </a:solidFill>
              </a:rPr>
              <a:t>Present a statistical </a:t>
            </a:r>
            <a:r>
              <a:rPr lang="sv-SE" dirty="0" err="1">
                <a:solidFill>
                  <a:schemeClr val="bg1">
                    <a:lumMod val="65000"/>
                  </a:schemeClr>
                </a:solidFill>
              </a:rPr>
              <a:t>model</a:t>
            </a:r>
            <a:r>
              <a:rPr lang="sv-SE" dirty="0">
                <a:solidFill>
                  <a:schemeClr val="bg1">
                    <a:lumMod val="65000"/>
                  </a:schemeClr>
                </a:solidFill>
              </a:rPr>
              <a:t> </a:t>
            </a:r>
            <a:r>
              <a:rPr lang="sv-SE" dirty="0" err="1">
                <a:solidFill>
                  <a:schemeClr val="bg1">
                    <a:lumMod val="65000"/>
                  </a:schemeClr>
                </a:solidFill>
              </a:rPr>
              <a:t>which</a:t>
            </a:r>
            <a:r>
              <a:rPr lang="sv-SE" dirty="0">
                <a:solidFill>
                  <a:schemeClr val="bg1">
                    <a:lumMod val="65000"/>
                  </a:schemeClr>
                </a:solidFill>
              </a:rPr>
              <a:t> </a:t>
            </a:r>
            <a:r>
              <a:rPr lang="sv-SE" dirty="0" err="1">
                <a:solidFill>
                  <a:schemeClr val="bg1">
                    <a:lumMod val="65000"/>
                  </a:schemeClr>
                </a:solidFill>
              </a:rPr>
              <a:t>partly</a:t>
            </a:r>
            <a:r>
              <a:rPr lang="sv-SE" dirty="0">
                <a:solidFill>
                  <a:schemeClr val="bg1">
                    <a:lumMod val="65000"/>
                  </a:schemeClr>
                </a:solidFill>
              </a:rPr>
              <a:t> </a:t>
            </a:r>
            <a:r>
              <a:rPr lang="sv-SE" dirty="0" err="1">
                <a:solidFill>
                  <a:schemeClr val="bg1">
                    <a:lumMod val="65000"/>
                  </a:schemeClr>
                </a:solidFill>
              </a:rPr>
              <a:t>predicts</a:t>
            </a:r>
            <a:r>
              <a:rPr lang="sv-SE" dirty="0">
                <a:solidFill>
                  <a:schemeClr val="bg1">
                    <a:lumMod val="65000"/>
                  </a:schemeClr>
                </a:solidFill>
              </a:rPr>
              <a:t> the rate </a:t>
            </a:r>
            <a:r>
              <a:rPr lang="sv-SE" dirty="0" err="1">
                <a:solidFill>
                  <a:schemeClr val="bg1">
                    <a:lumMod val="65000"/>
                  </a:schemeClr>
                </a:solidFill>
              </a:rPr>
              <a:t>of</a:t>
            </a:r>
            <a:r>
              <a:rPr lang="sv-SE" dirty="0">
                <a:solidFill>
                  <a:schemeClr val="bg1">
                    <a:lumMod val="65000"/>
                  </a:schemeClr>
                </a:solidFill>
              </a:rPr>
              <a:t> </a:t>
            </a:r>
            <a:r>
              <a:rPr lang="sv-SE" dirty="0" err="1">
                <a:solidFill>
                  <a:schemeClr val="bg1">
                    <a:lumMod val="65000"/>
                  </a:schemeClr>
                </a:solidFill>
              </a:rPr>
              <a:t>lexical</a:t>
            </a:r>
            <a:r>
              <a:rPr lang="sv-SE" dirty="0">
                <a:solidFill>
                  <a:schemeClr val="bg1">
                    <a:lumMod val="65000"/>
                  </a:schemeClr>
                </a:solidFill>
              </a:rPr>
              <a:t> </a:t>
            </a:r>
            <a:r>
              <a:rPr lang="sv-SE" dirty="0" err="1">
                <a:solidFill>
                  <a:schemeClr val="bg1">
                    <a:lumMod val="65000"/>
                  </a:schemeClr>
                </a:solidFill>
              </a:rPr>
              <a:t>replacement</a:t>
            </a:r>
            <a:r>
              <a:rPr lang="sv-SE" dirty="0">
                <a:solidFill>
                  <a:schemeClr val="bg1">
                    <a:lumMod val="65000"/>
                  </a:schemeClr>
                </a:solidFill>
              </a:rPr>
              <a:t> for </a:t>
            </a:r>
            <a:r>
              <a:rPr lang="sv-SE" dirty="0" err="1">
                <a:solidFill>
                  <a:schemeClr val="bg1">
                    <a:lumMod val="65000"/>
                  </a:schemeClr>
                </a:solidFill>
              </a:rPr>
              <a:t>open</a:t>
            </a:r>
            <a:r>
              <a:rPr lang="sv-SE" dirty="0">
                <a:solidFill>
                  <a:schemeClr val="bg1">
                    <a:lumMod val="65000"/>
                  </a:schemeClr>
                </a:solidFill>
              </a:rPr>
              <a:t> </a:t>
            </a:r>
            <a:r>
              <a:rPr lang="sv-SE" dirty="0" err="1">
                <a:solidFill>
                  <a:schemeClr val="bg1">
                    <a:lumMod val="65000"/>
                  </a:schemeClr>
                </a:solidFill>
              </a:rPr>
              <a:t>class</a:t>
            </a:r>
            <a:r>
              <a:rPr lang="sv-SE" dirty="0">
                <a:solidFill>
                  <a:schemeClr val="bg1">
                    <a:lumMod val="65000"/>
                  </a:schemeClr>
                </a:solidFill>
              </a:rPr>
              <a:t> </a:t>
            </a:r>
            <a:r>
              <a:rPr lang="sv-SE" dirty="0" err="1">
                <a:solidFill>
                  <a:schemeClr val="bg1">
                    <a:lumMod val="65000"/>
                  </a:schemeClr>
                </a:solidFill>
              </a:rPr>
              <a:t>lexical</a:t>
            </a:r>
            <a:r>
              <a:rPr lang="sv-SE" dirty="0">
                <a:solidFill>
                  <a:schemeClr val="bg1">
                    <a:lumMod val="65000"/>
                  </a:schemeClr>
                </a:solidFill>
              </a:rPr>
              <a:t> </a:t>
            </a:r>
            <a:r>
              <a:rPr lang="sv-SE" dirty="0" err="1">
                <a:solidFill>
                  <a:schemeClr val="bg1">
                    <a:lumMod val="65000"/>
                  </a:schemeClr>
                </a:solidFill>
              </a:rPr>
              <a:t>items</a:t>
            </a:r>
            <a:r>
              <a:rPr lang="sv-SE" dirty="0">
                <a:solidFill>
                  <a:schemeClr val="bg1">
                    <a:lumMod val="65000"/>
                  </a:schemeClr>
                </a:solidFill>
              </a:rPr>
              <a:t>.</a:t>
            </a:r>
          </a:p>
          <a:p>
            <a:r>
              <a:rPr lang="sv-SE" dirty="0" err="1" smtClean="0">
                <a:solidFill>
                  <a:schemeClr val="bg1">
                    <a:lumMod val="65000"/>
                  </a:schemeClr>
                </a:solidFill>
              </a:rPr>
              <a:t>Promote</a:t>
            </a:r>
            <a:r>
              <a:rPr lang="sv-SE" dirty="0" smtClean="0">
                <a:solidFill>
                  <a:schemeClr val="bg1">
                    <a:lumMod val="65000"/>
                  </a:schemeClr>
                </a:solidFill>
              </a:rPr>
              <a:t> a </a:t>
            </a:r>
            <a:r>
              <a:rPr lang="sv-SE" dirty="0" err="1" smtClean="0">
                <a:solidFill>
                  <a:schemeClr val="bg1">
                    <a:lumMod val="65000"/>
                  </a:schemeClr>
                </a:solidFill>
              </a:rPr>
              <a:t>discussion</a:t>
            </a:r>
            <a:r>
              <a:rPr lang="sv-SE" dirty="0" smtClean="0">
                <a:solidFill>
                  <a:schemeClr val="bg1">
                    <a:lumMod val="65000"/>
                  </a:schemeClr>
                </a:solidFill>
              </a:rPr>
              <a:t> </a:t>
            </a:r>
            <a:r>
              <a:rPr lang="sv-SE" dirty="0" err="1" smtClean="0">
                <a:solidFill>
                  <a:schemeClr val="bg1">
                    <a:lumMod val="65000"/>
                  </a:schemeClr>
                </a:solidFill>
              </a:rPr>
              <a:t>about</a:t>
            </a:r>
            <a:r>
              <a:rPr lang="sv-SE" dirty="0" smtClean="0">
                <a:solidFill>
                  <a:schemeClr val="bg1">
                    <a:lumMod val="65000"/>
                  </a:schemeClr>
                </a:solidFill>
              </a:rPr>
              <a:t> the </a:t>
            </a:r>
            <a:r>
              <a:rPr lang="sv-SE" dirty="0" err="1" smtClean="0">
                <a:solidFill>
                  <a:schemeClr val="bg1">
                    <a:lumMod val="65000"/>
                  </a:schemeClr>
                </a:solidFill>
              </a:rPr>
              <a:t>role</a:t>
            </a:r>
            <a:r>
              <a:rPr lang="sv-SE" dirty="0" smtClean="0">
                <a:solidFill>
                  <a:schemeClr val="bg1">
                    <a:lumMod val="65000"/>
                  </a:schemeClr>
                </a:solidFill>
              </a:rPr>
              <a:t> </a:t>
            </a:r>
            <a:r>
              <a:rPr lang="sv-SE" dirty="0" err="1" smtClean="0">
                <a:solidFill>
                  <a:schemeClr val="bg1">
                    <a:lumMod val="65000"/>
                  </a:schemeClr>
                </a:solidFill>
              </a:rPr>
              <a:t>of</a:t>
            </a:r>
            <a:r>
              <a:rPr lang="sv-SE" dirty="0" smtClean="0">
                <a:solidFill>
                  <a:schemeClr val="bg1">
                    <a:lumMod val="65000"/>
                  </a:schemeClr>
                </a:solidFill>
              </a:rPr>
              <a:t> </a:t>
            </a:r>
            <a:r>
              <a:rPr lang="sv-SE" err="1" smtClean="0">
                <a:solidFill>
                  <a:schemeClr val="bg1">
                    <a:lumMod val="65000"/>
                  </a:schemeClr>
                </a:solidFill>
              </a:rPr>
              <a:t>frequency</a:t>
            </a:r>
            <a:r>
              <a:rPr lang="sv-SE" smtClean="0">
                <a:solidFill>
                  <a:schemeClr val="bg1">
                    <a:lumMod val="65000"/>
                  </a:schemeClr>
                </a:solidFill>
              </a:rPr>
              <a:t>.</a:t>
            </a:r>
            <a:endParaRPr lang="sv-SE" dirty="0" smtClean="0">
              <a:solidFill>
                <a:schemeClr val="bg1">
                  <a:lumMod val="65000"/>
                </a:schemeClr>
              </a:solidFill>
            </a:endParaRPr>
          </a:p>
        </p:txBody>
      </p:sp>
      <p:sp>
        <p:nvSpPr>
          <p:cNvPr id="4" name="Platshållare för sidfot 3"/>
          <p:cNvSpPr>
            <a:spLocks noGrp="1"/>
          </p:cNvSpPr>
          <p:nvPr>
            <p:ph type="ftr" sz="quarter" idx="11"/>
          </p:nvPr>
        </p:nvSpPr>
        <p:spPr/>
        <p:txBody>
          <a:bodyPr/>
          <a:lstStyle/>
          <a:p>
            <a:r>
              <a:rPr lang="en-US" dirty="0" smtClean="0"/>
              <a:t>Susanne Vejdemo, Stockholm University</a:t>
            </a:r>
            <a:endParaRPr lang="sv-SE" dirty="0"/>
          </a:p>
        </p:txBody>
      </p:sp>
      <p:sp>
        <p:nvSpPr>
          <p:cNvPr id="6" name="Slide Number Placeholder 5"/>
          <p:cNvSpPr>
            <a:spLocks noGrp="1"/>
          </p:cNvSpPr>
          <p:nvPr>
            <p:ph type="sldNum" sz="quarter" idx="12"/>
          </p:nvPr>
        </p:nvSpPr>
        <p:spPr/>
        <p:txBody>
          <a:bodyPr/>
          <a:lstStyle/>
          <a:p>
            <a:fld id="{400B66ED-EE6C-4E7E-848D-94DB84BF3115}" type="slidenum">
              <a:rPr lang="sv-SE" smtClean="0"/>
              <a:pPr/>
              <a:t>5</a:t>
            </a:fld>
            <a:endParaRPr lang="sv-SE"/>
          </a:p>
        </p:txBody>
      </p:sp>
      <p:sp>
        <p:nvSpPr>
          <p:cNvPr id="7" name="Date Placeholder 6"/>
          <p:cNvSpPr>
            <a:spLocks noGrp="1"/>
          </p:cNvSpPr>
          <p:nvPr>
            <p:ph type="dt" sz="half" idx="10"/>
          </p:nvPr>
        </p:nvSpPr>
        <p:spPr/>
        <p:txBody>
          <a:bodyPr/>
          <a:lstStyle/>
          <a:p>
            <a:fld id="{BD797E1E-8C1D-48FF-938E-A57257D78790}" type="datetime5">
              <a:rPr lang="en-GB" smtClean="0"/>
              <a:t>27-Jun-16</a:t>
            </a:fld>
            <a:endParaRPr lang="sv-SE"/>
          </a:p>
        </p:txBody>
      </p:sp>
    </p:spTree>
    <p:extLst>
      <p:ext uri="{BB962C8B-B14F-4D97-AF65-F5344CB8AC3E}">
        <p14:creationId xmlns:p14="http://schemas.microsoft.com/office/powerpoint/2010/main" val="2442842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Aim</a:t>
            </a:r>
            <a:r>
              <a:rPr lang="sv-SE" dirty="0" smtClean="0"/>
              <a:t> </a:t>
            </a:r>
            <a:r>
              <a:rPr lang="sv-SE" dirty="0" err="1" smtClean="0"/>
              <a:t>of</a:t>
            </a:r>
            <a:r>
              <a:rPr lang="sv-SE" dirty="0" smtClean="0"/>
              <a:t> presentation</a:t>
            </a:r>
            <a:endParaRPr lang="sv-SE" dirty="0"/>
          </a:p>
        </p:txBody>
      </p:sp>
      <p:sp>
        <p:nvSpPr>
          <p:cNvPr id="3" name="Platshållare för innehåll 2"/>
          <p:cNvSpPr>
            <a:spLocks noGrp="1"/>
          </p:cNvSpPr>
          <p:nvPr>
            <p:ph idx="1"/>
          </p:nvPr>
        </p:nvSpPr>
        <p:spPr/>
        <p:txBody>
          <a:bodyPr/>
          <a:lstStyle/>
          <a:p>
            <a:r>
              <a:rPr lang="sv-SE" dirty="0" err="1" smtClean="0">
                <a:solidFill>
                  <a:schemeClr val="bg1">
                    <a:lumMod val="65000"/>
                  </a:schemeClr>
                </a:solidFill>
              </a:rPr>
              <a:t>Argue</a:t>
            </a:r>
            <a:r>
              <a:rPr lang="sv-SE" dirty="0" smtClean="0">
                <a:solidFill>
                  <a:schemeClr val="bg1">
                    <a:lumMod val="65000"/>
                  </a:schemeClr>
                </a:solidFill>
              </a:rPr>
              <a:t> </a:t>
            </a:r>
            <a:r>
              <a:rPr lang="sv-SE" dirty="0" err="1" smtClean="0">
                <a:solidFill>
                  <a:schemeClr val="bg1">
                    <a:lumMod val="65000"/>
                  </a:schemeClr>
                </a:solidFill>
              </a:rPr>
              <a:t>that</a:t>
            </a:r>
            <a:r>
              <a:rPr lang="sv-SE" dirty="0" smtClean="0">
                <a:solidFill>
                  <a:schemeClr val="bg1">
                    <a:lumMod val="65000"/>
                  </a:schemeClr>
                </a:solidFill>
              </a:rPr>
              <a:t> </a:t>
            </a:r>
            <a:r>
              <a:rPr lang="sv-SE" dirty="0" smtClean="0">
                <a:solidFill>
                  <a:schemeClr val="tx2">
                    <a:lumMod val="75000"/>
                    <a:lumOff val="25000"/>
                  </a:schemeClr>
                </a:solidFill>
              </a:rPr>
              <a:t>the rate </a:t>
            </a:r>
            <a:r>
              <a:rPr lang="sv-SE" dirty="0" err="1" smtClean="0">
                <a:solidFill>
                  <a:schemeClr val="tx2">
                    <a:lumMod val="75000"/>
                    <a:lumOff val="25000"/>
                  </a:schemeClr>
                </a:solidFill>
              </a:rPr>
              <a:t>of</a:t>
            </a:r>
            <a:r>
              <a:rPr lang="sv-SE" dirty="0" smtClean="0">
                <a:solidFill>
                  <a:schemeClr val="tx2">
                    <a:lumMod val="75000"/>
                    <a:lumOff val="25000"/>
                  </a:schemeClr>
                </a:solidFill>
              </a:rPr>
              <a:t> </a:t>
            </a:r>
            <a:r>
              <a:rPr lang="sv-SE" dirty="0" err="1" smtClean="0">
                <a:solidFill>
                  <a:schemeClr val="tx2">
                    <a:lumMod val="75000"/>
                    <a:lumOff val="25000"/>
                  </a:schemeClr>
                </a:solidFill>
              </a:rPr>
              <a:t>lexical</a:t>
            </a:r>
            <a:r>
              <a:rPr lang="sv-SE" dirty="0" smtClean="0">
                <a:solidFill>
                  <a:schemeClr val="tx2">
                    <a:lumMod val="75000"/>
                    <a:lumOff val="25000"/>
                  </a:schemeClr>
                </a:solidFill>
              </a:rPr>
              <a:t> </a:t>
            </a:r>
            <a:r>
              <a:rPr lang="sv-SE" dirty="0" err="1" smtClean="0">
                <a:solidFill>
                  <a:schemeClr val="tx2">
                    <a:lumMod val="75000"/>
                    <a:lumOff val="25000"/>
                  </a:schemeClr>
                </a:solidFill>
              </a:rPr>
              <a:t>replacement</a:t>
            </a:r>
            <a:r>
              <a:rPr lang="sv-SE" dirty="0" smtClean="0">
                <a:solidFill>
                  <a:schemeClr val="tx2">
                    <a:lumMod val="75000"/>
                    <a:lumOff val="25000"/>
                  </a:schemeClr>
                </a:solidFill>
              </a:rPr>
              <a:t> </a:t>
            </a:r>
            <a:r>
              <a:rPr lang="sv-SE" dirty="0" smtClean="0">
                <a:solidFill>
                  <a:schemeClr val="bg1">
                    <a:lumMod val="65000"/>
                  </a:schemeClr>
                </a:solidFill>
              </a:rPr>
              <a:t>for </a:t>
            </a:r>
            <a:r>
              <a:rPr lang="sv-SE" dirty="0" err="1" smtClean="0">
                <a:solidFill>
                  <a:schemeClr val="bg1">
                    <a:lumMod val="65000"/>
                  </a:schemeClr>
                </a:solidFill>
              </a:rPr>
              <a:t>open</a:t>
            </a:r>
            <a:r>
              <a:rPr lang="sv-SE" dirty="0" smtClean="0">
                <a:solidFill>
                  <a:schemeClr val="bg1">
                    <a:lumMod val="65000"/>
                  </a:schemeClr>
                </a:solidFill>
              </a:rPr>
              <a:t> and </a:t>
            </a:r>
            <a:r>
              <a:rPr lang="sv-SE" dirty="0" err="1" smtClean="0">
                <a:solidFill>
                  <a:schemeClr val="bg1">
                    <a:lumMod val="65000"/>
                  </a:schemeClr>
                </a:solidFill>
              </a:rPr>
              <a:t>closed</a:t>
            </a:r>
            <a:r>
              <a:rPr lang="sv-SE" dirty="0" smtClean="0">
                <a:solidFill>
                  <a:schemeClr val="bg1">
                    <a:lumMod val="65000"/>
                  </a:schemeClr>
                </a:solidFill>
              </a:rPr>
              <a:t> </a:t>
            </a:r>
            <a:r>
              <a:rPr lang="sv-SE" dirty="0" err="1" smtClean="0">
                <a:solidFill>
                  <a:schemeClr val="bg1">
                    <a:lumMod val="65000"/>
                  </a:schemeClr>
                </a:solidFill>
              </a:rPr>
              <a:t>class</a:t>
            </a:r>
            <a:r>
              <a:rPr lang="sv-SE" dirty="0" smtClean="0">
                <a:solidFill>
                  <a:schemeClr val="bg1">
                    <a:lumMod val="65000"/>
                  </a:schemeClr>
                </a:solidFill>
              </a:rPr>
              <a:t> </a:t>
            </a:r>
            <a:r>
              <a:rPr lang="sv-SE" dirty="0" err="1" smtClean="0">
                <a:solidFill>
                  <a:schemeClr val="bg1">
                    <a:lumMod val="65000"/>
                  </a:schemeClr>
                </a:solidFill>
              </a:rPr>
              <a:t>lexical</a:t>
            </a:r>
            <a:r>
              <a:rPr lang="sv-SE" dirty="0" smtClean="0">
                <a:solidFill>
                  <a:schemeClr val="bg1">
                    <a:lumMod val="65000"/>
                  </a:schemeClr>
                </a:solidFill>
              </a:rPr>
              <a:t> </a:t>
            </a:r>
            <a:r>
              <a:rPr lang="sv-SE" dirty="0" err="1" smtClean="0">
                <a:solidFill>
                  <a:schemeClr val="bg1">
                    <a:lumMod val="65000"/>
                  </a:schemeClr>
                </a:solidFill>
              </a:rPr>
              <a:t>items</a:t>
            </a:r>
            <a:r>
              <a:rPr lang="sv-SE" dirty="0" smtClean="0">
                <a:solidFill>
                  <a:schemeClr val="bg1">
                    <a:lumMod val="65000"/>
                  </a:schemeClr>
                </a:solidFill>
              </a:rPr>
              <a:t> </a:t>
            </a:r>
            <a:r>
              <a:rPr lang="sv-SE" dirty="0" err="1" smtClean="0">
                <a:solidFill>
                  <a:schemeClr val="bg1">
                    <a:lumMod val="65000"/>
                  </a:schemeClr>
                </a:solidFill>
              </a:rPr>
              <a:t>should</a:t>
            </a:r>
            <a:r>
              <a:rPr lang="sv-SE" dirty="0" smtClean="0">
                <a:solidFill>
                  <a:schemeClr val="bg1">
                    <a:lumMod val="65000"/>
                  </a:schemeClr>
                </a:solidFill>
              </a:rPr>
              <a:t> be </a:t>
            </a:r>
            <a:r>
              <a:rPr lang="sv-SE" dirty="0" err="1" smtClean="0">
                <a:solidFill>
                  <a:schemeClr val="bg1">
                    <a:lumMod val="65000"/>
                  </a:schemeClr>
                </a:solidFill>
              </a:rPr>
              <a:t>analyzed</a:t>
            </a:r>
            <a:r>
              <a:rPr lang="sv-SE" dirty="0" smtClean="0">
                <a:solidFill>
                  <a:schemeClr val="bg1">
                    <a:lumMod val="65000"/>
                  </a:schemeClr>
                </a:solidFill>
              </a:rPr>
              <a:t> </a:t>
            </a:r>
            <a:r>
              <a:rPr lang="sv-SE" dirty="0" err="1" smtClean="0">
                <a:solidFill>
                  <a:schemeClr val="bg1">
                    <a:lumMod val="65000"/>
                  </a:schemeClr>
                </a:solidFill>
              </a:rPr>
              <a:t>separately</a:t>
            </a:r>
            <a:r>
              <a:rPr lang="sv-SE" dirty="0" smtClean="0">
                <a:solidFill>
                  <a:schemeClr val="bg1">
                    <a:lumMod val="65000"/>
                  </a:schemeClr>
                </a:solidFill>
              </a:rPr>
              <a:t>.</a:t>
            </a:r>
          </a:p>
          <a:p>
            <a:r>
              <a:rPr lang="sv-SE" dirty="0">
                <a:solidFill>
                  <a:schemeClr val="bg1">
                    <a:lumMod val="65000"/>
                  </a:schemeClr>
                </a:solidFill>
              </a:rPr>
              <a:t>Present a statistical </a:t>
            </a:r>
            <a:r>
              <a:rPr lang="sv-SE" dirty="0" err="1">
                <a:solidFill>
                  <a:schemeClr val="bg1">
                    <a:lumMod val="65000"/>
                  </a:schemeClr>
                </a:solidFill>
              </a:rPr>
              <a:t>model</a:t>
            </a:r>
            <a:r>
              <a:rPr lang="sv-SE" dirty="0">
                <a:solidFill>
                  <a:schemeClr val="bg1">
                    <a:lumMod val="65000"/>
                  </a:schemeClr>
                </a:solidFill>
              </a:rPr>
              <a:t> </a:t>
            </a:r>
            <a:r>
              <a:rPr lang="sv-SE" dirty="0" err="1">
                <a:solidFill>
                  <a:schemeClr val="bg1">
                    <a:lumMod val="65000"/>
                  </a:schemeClr>
                </a:solidFill>
              </a:rPr>
              <a:t>which</a:t>
            </a:r>
            <a:r>
              <a:rPr lang="sv-SE" dirty="0">
                <a:solidFill>
                  <a:schemeClr val="bg1">
                    <a:lumMod val="65000"/>
                  </a:schemeClr>
                </a:solidFill>
              </a:rPr>
              <a:t> </a:t>
            </a:r>
            <a:r>
              <a:rPr lang="sv-SE" dirty="0" err="1">
                <a:solidFill>
                  <a:schemeClr val="bg1">
                    <a:lumMod val="65000"/>
                  </a:schemeClr>
                </a:solidFill>
              </a:rPr>
              <a:t>partly</a:t>
            </a:r>
            <a:r>
              <a:rPr lang="sv-SE" dirty="0">
                <a:solidFill>
                  <a:schemeClr val="bg1">
                    <a:lumMod val="65000"/>
                  </a:schemeClr>
                </a:solidFill>
              </a:rPr>
              <a:t> </a:t>
            </a:r>
            <a:r>
              <a:rPr lang="sv-SE" dirty="0" err="1">
                <a:solidFill>
                  <a:schemeClr val="bg1">
                    <a:lumMod val="65000"/>
                  </a:schemeClr>
                </a:solidFill>
              </a:rPr>
              <a:t>predicts</a:t>
            </a:r>
            <a:r>
              <a:rPr lang="sv-SE" dirty="0">
                <a:solidFill>
                  <a:schemeClr val="bg1">
                    <a:lumMod val="65000"/>
                  </a:schemeClr>
                </a:solidFill>
              </a:rPr>
              <a:t> the rate </a:t>
            </a:r>
            <a:r>
              <a:rPr lang="sv-SE" dirty="0" err="1">
                <a:solidFill>
                  <a:schemeClr val="bg1">
                    <a:lumMod val="65000"/>
                  </a:schemeClr>
                </a:solidFill>
              </a:rPr>
              <a:t>of</a:t>
            </a:r>
            <a:r>
              <a:rPr lang="sv-SE" dirty="0">
                <a:solidFill>
                  <a:schemeClr val="bg1">
                    <a:lumMod val="65000"/>
                  </a:schemeClr>
                </a:solidFill>
              </a:rPr>
              <a:t> </a:t>
            </a:r>
            <a:r>
              <a:rPr lang="sv-SE" dirty="0" err="1">
                <a:solidFill>
                  <a:schemeClr val="bg1">
                    <a:lumMod val="65000"/>
                  </a:schemeClr>
                </a:solidFill>
              </a:rPr>
              <a:t>lexical</a:t>
            </a:r>
            <a:r>
              <a:rPr lang="sv-SE" dirty="0">
                <a:solidFill>
                  <a:schemeClr val="bg1">
                    <a:lumMod val="65000"/>
                  </a:schemeClr>
                </a:solidFill>
              </a:rPr>
              <a:t> </a:t>
            </a:r>
            <a:r>
              <a:rPr lang="sv-SE" dirty="0" err="1">
                <a:solidFill>
                  <a:schemeClr val="bg1">
                    <a:lumMod val="65000"/>
                  </a:schemeClr>
                </a:solidFill>
              </a:rPr>
              <a:t>replacement</a:t>
            </a:r>
            <a:r>
              <a:rPr lang="sv-SE" dirty="0">
                <a:solidFill>
                  <a:schemeClr val="bg1">
                    <a:lumMod val="65000"/>
                  </a:schemeClr>
                </a:solidFill>
              </a:rPr>
              <a:t> for </a:t>
            </a:r>
            <a:r>
              <a:rPr lang="sv-SE" dirty="0" err="1">
                <a:solidFill>
                  <a:schemeClr val="bg1">
                    <a:lumMod val="65000"/>
                  </a:schemeClr>
                </a:solidFill>
              </a:rPr>
              <a:t>open</a:t>
            </a:r>
            <a:r>
              <a:rPr lang="sv-SE" dirty="0">
                <a:solidFill>
                  <a:schemeClr val="bg1">
                    <a:lumMod val="65000"/>
                  </a:schemeClr>
                </a:solidFill>
              </a:rPr>
              <a:t> </a:t>
            </a:r>
            <a:r>
              <a:rPr lang="sv-SE" dirty="0" err="1">
                <a:solidFill>
                  <a:schemeClr val="bg1">
                    <a:lumMod val="65000"/>
                  </a:schemeClr>
                </a:solidFill>
              </a:rPr>
              <a:t>class</a:t>
            </a:r>
            <a:r>
              <a:rPr lang="sv-SE" dirty="0">
                <a:solidFill>
                  <a:schemeClr val="bg1">
                    <a:lumMod val="65000"/>
                  </a:schemeClr>
                </a:solidFill>
              </a:rPr>
              <a:t> </a:t>
            </a:r>
            <a:r>
              <a:rPr lang="sv-SE" dirty="0" err="1">
                <a:solidFill>
                  <a:schemeClr val="bg1">
                    <a:lumMod val="65000"/>
                  </a:schemeClr>
                </a:solidFill>
              </a:rPr>
              <a:t>lexical</a:t>
            </a:r>
            <a:r>
              <a:rPr lang="sv-SE" dirty="0">
                <a:solidFill>
                  <a:schemeClr val="bg1">
                    <a:lumMod val="65000"/>
                  </a:schemeClr>
                </a:solidFill>
              </a:rPr>
              <a:t> </a:t>
            </a:r>
            <a:r>
              <a:rPr lang="sv-SE" dirty="0" err="1">
                <a:solidFill>
                  <a:schemeClr val="bg1">
                    <a:lumMod val="65000"/>
                  </a:schemeClr>
                </a:solidFill>
              </a:rPr>
              <a:t>items</a:t>
            </a:r>
            <a:r>
              <a:rPr lang="sv-SE" dirty="0">
                <a:solidFill>
                  <a:schemeClr val="bg1">
                    <a:lumMod val="65000"/>
                  </a:schemeClr>
                </a:solidFill>
              </a:rPr>
              <a:t>.</a:t>
            </a:r>
          </a:p>
          <a:p>
            <a:r>
              <a:rPr lang="sv-SE" dirty="0" err="1" smtClean="0">
                <a:solidFill>
                  <a:schemeClr val="bg1">
                    <a:lumMod val="65000"/>
                  </a:schemeClr>
                </a:solidFill>
              </a:rPr>
              <a:t>Promote</a:t>
            </a:r>
            <a:r>
              <a:rPr lang="sv-SE" dirty="0" smtClean="0">
                <a:solidFill>
                  <a:schemeClr val="bg1">
                    <a:lumMod val="65000"/>
                  </a:schemeClr>
                </a:solidFill>
              </a:rPr>
              <a:t> a </a:t>
            </a:r>
            <a:r>
              <a:rPr lang="sv-SE" dirty="0" err="1" smtClean="0">
                <a:solidFill>
                  <a:schemeClr val="bg1">
                    <a:lumMod val="65000"/>
                  </a:schemeClr>
                </a:solidFill>
              </a:rPr>
              <a:t>discussion</a:t>
            </a:r>
            <a:r>
              <a:rPr lang="sv-SE" dirty="0" smtClean="0">
                <a:solidFill>
                  <a:schemeClr val="bg1">
                    <a:lumMod val="65000"/>
                  </a:schemeClr>
                </a:solidFill>
              </a:rPr>
              <a:t> </a:t>
            </a:r>
            <a:r>
              <a:rPr lang="sv-SE" dirty="0" err="1" smtClean="0">
                <a:solidFill>
                  <a:schemeClr val="bg1">
                    <a:lumMod val="65000"/>
                  </a:schemeClr>
                </a:solidFill>
              </a:rPr>
              <a:t>about</a:t>
            </a:r>
            <a:r>
              <a:rPr lang="sv-SE" dirty="0" smtClean="0">
                <a:solidFill>
                  <a:schemeClr val="bg1">
                    <a:lumMod val="65000"/>
                  </a:schemeClr>
                </a:solidFill>
              </a:rPr>
              <a:t> the </a:t>
            </a:r>
            <a:r>
              <a:rPr lang="sv-SE" dirty="0" err="1" smtClean="0">
                <a:solidFill>
                  <a:schemeClr val="bg1">
                    <a:lumMod val="65000"/>
                  </a:schemeClr>
                </a:solidFill>
              </a:rPr>
              <a:t>role</a:t>
            </a:r>
            <a:r>
              <a:rPr lang="sv-SE" dirty="0" smtClean="0">
                <a:solidFill>
                  <a:schemeClr val="bg1">
                    <a:lumMod val="65000"/>
                  </a:schemeClr>
                </a:solidFill>
              </a:rPr>
              <a:t> </a:t>
            </a:r>
            <a:r>
              <a:rPr lang="sv-SE" dirty="0" err="1" smtClean="0">
                <a:solidFill>
                  <a:schemeClr val="bg1">
                    <a:lumMod val="65000"/>
                  </a:schemeClr>
                </a:solidFill>
              </a:rPr>
              <a:t>of</a:t>
            </a:r>
            <a:r>
              <a:rPr lang="sv-SE" dirty="0" smtClean="0">
                <a:solidFill>
                  <a:schemeClr val="bg1">
                    <a:lumMod val="65000"/>
                  </a:schemeClr>
                </a:solidFill>
              </a:rPr>
              <a:t> </a:t>
            </a:r>
            <a:r>
              <a:rPr lang="sv-SE" err="1" smtClean="0">
                <a:solidFill>
                  <a:schemeClr val="bg1">
                    <a:lumMod val="65000"/>
                  </a:schemeClr>
                </a:solidFill>
              </a:rPr>
              <a:t>frequency</a:t>
            </a:r>
            <a:r>
              <a:rPr lang="sv-SE" smtClean="0">
                <a:solidFill>
                  <a:schemeClr val="bg1">
                    <a:lumMod val="65000"/>
                  </a:schemeClr>
                </a:solidFill>
              </a:rPr>
              <a:t>.</a:t>
            </a:r>
            <a:endParaRPr lang="sv-SE" dirty="0" smtClean="0">
              <a:solidFill>
                <a:schemeClr val="bg1">
                  <a:lumMod val="65000"/>
                </a:schemeClr>
              </a:solidFill>
            </a:endParaRPr>
          </a:p>
        </p:txBody>
      </p:sp>
      <p:sp>
        <p:nvSpPr>
          <p:cNvPr id="4" name="Platshållare för sidfot 3"/>
          <p:cNvSpPr>
            <a:spLocks noGrp="1"/>
          </p:cNvSpPr>
          <p:nvPr>
            <p:ph type="ftr" sz="quarter" idx="11"/>
          </p:nvPr>
        </p:nvSpPr>
        <p:spPr/>
        <p:txBody>
          <a:bodyPr/>
          <a:lstStyle/>
          <a:p>
            <a:r>
              <a:rPr lang="en-US" dirty="0" smtClean="0"/>
              <a:t>Susanne Vejdemo, Stockholm University</a:t>
            </a:r>
            <a:endParaRPr lang="sv-SE" dirty="0"/>
          </a:p>
        </p:txBody>
      </p:sp>
      <p:sp>
        <p:nvSpPr>
          <p:cNvPr id="6" name="Slide Number Placeholder 5"/>
          <p:cNvSpPr>
            <a:spLocks noGrp="1"/>
          </p:cNvSpPr>
          <p:nvPr>
            <p:ph type="sldNum" sz="quarter" idx="12"/>
          </p:nvPr>
        </p:nvSpPr>
        <p:spPr/>
        <p:txBody>
          <a:bodyPr/>
          <a:lstStyle/>
          <a:p>
            <a:fld id="{400B66ED-EE6C-4E7E-848D-94DB84BF3115}" type="slidenum">
              <a:rPr lang="sv-SE" smtClean="0"/>
              <a:pPr/>
              <a:t>6</a:t>
            </a:fld>
            <a:endParaRPr lang="sv-SE"/>
          </a:p>
        </p:txBody>
      </p:sp>
      <p:sp>
        <p:nvSpPr>
          <p:cNvPr id="7" name="Date Placeholder 6"/>
          <p:cNvSpPr>
            <a:spLocks noGrp="1"/>
          </p:cNvSpPr>
          <p:nvPr>
            <p:ph type="dt" sz="half" idx="10"/>
          </p:nvPr>
        </p:nvSpPr>
        <p:spPr/>
        <p:txBody>
          <a:bodyPr/>
          <a:lstStyle/>
          <a:p>
            <a:fld id="{BD797E1E-8C1D-48FF-938E-A57257D78790}" type="datetime5">
              <a:rPr lang="en-GB" smtClean="0"/>
              <a:t>27-Jun-16</a:t>
            </a:fld>
            <a:endParaRPr lang="sv-SE"/>
          </a:p>
        </p:txBody>
      </p:sp>
    </p:spTree>
    <p:extLst>
      <p:ext uri="{BB962C8B-B14F-4D97-AF65-F5344CB8AC3E}">
        <p14:creationId xmlns:p14="http://schemas.microsoft.com/office/powerpoint/2010/main" val="2485335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The rate </a:t>
            </a:r>
            <a:r>
              <a:rPr lang="sv-SE" dirty="0" err="1" smtClean="0"/>
              <a:t>of</a:t>
            </a:r>
            <a:r>
              <a:rPr lang="sv-SE" dirty="0" smtClean="0"/>
              <a:t> </a:t>
            </a:r>
            <a:r>
              <a:rPr lang="sv-SE" dirty="0" err="1" smtClean="0"/>
              <a:t>lexical</a:t>
            </a:r>
            <a:r>
              <a:rPr lang="sv-SE" dirty="0" smtClean="0"/>
              <a:t> </a:t>
            </a:r>
            <a:r>
              <a:rPr lang="sv-SE" dirty="0" err="1" smtClean="0"/>
              <a:t>replacement</a:t>
            </a:r>
            <a:endParaRPr lang="en-US" dirty="0"/>
          </a:p>
        </p:txBody>
      </p:sp>
      <p:sp>
        <p:nvSpPr>
          <p:cNvPr id="7" name="Content Placeholder 6"/>
          <p:cNvSpPr>
            <a:spLocks noGrp="1"/>
          </p:cNvSpPr>
          <p:nvPr>
            <p:ph idx="1"/>
          </p:nvPr>
        </p:nvSpPr>
        <p:spPr/>
        <p:txBody>
          <a:bodyPr/>
          <a:lstStyle/>
          <a:p>
            <a:pPr marL="457200" indent="-457200">
              <a:buAutoNum type="arabicParenR"/>
            </a:pPr>
            <a:r>
              <a:rPr lang="en-US" smtClean="0"/>
              <a:t>Take a group of related languages</a:t>
            </a:r>
          </a:p>
          <a:p>
            <a:pPr marL="457200" indent="-457200">
              <a:buAutoNum type="arabicParenR"/>
            </a:pPr>
            <a:r>
              <a:rPr lang="en-US" smtClean="0"/>
              <a:t>Assume that they have a common proto language</a:t>
            </a:r>
          </a:p>
          <a:p>
            <a:pPr marL="457200" indent="-457200">
              <a:buAutoNum type="arabicParenR"/>
            </a:pPr>
            <a:r>
              <a:rPr lang="en-US" smtClean="0"/>
              <a:t>Assume that the proto language had a single word X from a single cognate class Y for concept Z. </a:t>
            </a:r>
          </a:p>
          <a:p>
            <a:pPr marL="457200" indent="-457200">
              <a:buAutoNum type="arabicParenR"/>
            </a:pPr>
            <a:r>
              <a:rPr lang="en-US" smtClean="0"/>
              <a:t>Since the time of the proto language, how many of the languages do NOT use a word from cognate class C to designate Z?</a:t>
            </a:r>
          </a:p>
          <a:p>
            <a:pPr marL="457200" indent="-457200">
              <a:buAutoNum type="arabicParenR"/>
            </a:pPr>
            <a:r>
              <a:rPr lang="en-US" smtClean="0"/>
              <a:t> </a:t>
            </a:r>
            <a:r>
              <a:rPr lang="en-US" smtClean="0">
                <a:sym typeface="Wingdings" panose="05000000000000000000" pitchFamily="2" charset="2"/>
              </a:rPr>
              <a:t> This is a measure of stability.</a:t>
            </a:r>
            <a:endParaRPr lang="sv-SE"/>
          </a:p>
        </p:txBody>
      </p:sp>
    </p:spTree>
    <p:extLst>
      <p:ext uri="{BB962C8B-B14F-4D97-AF65-F5344CB8AC3E}">
        <p14:creationId xmlns:p14="http://schemas.microsoft.com/office/powerpoint/2010/main" val="873379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The rate </a:t>
            </a:r>
            <a:r>
              <a:rPr lang="sv-SE" dirty="0" err="1" smtClean="0"/>
              <a:t>of</a:t>
            </a:r>
            <a:r>
              <a:rPr lang="sv-SE" dirty="0" smtClean="0"/>
              <a:t> </a:t>
            </a:r>
            <a:r>
              <a:rPr lang="sv-SE" dirty="0" err="1" smtClean="0"/>
              <a:t>lexical</a:t>
            </a:r>
            <a:r>
              <a:rPr lang="sv-SE" dirty="0" smtClean="0"/>
              <a:t> </a:t>
            </a:r>
            <a:r>
              <a:rPr lang="sv-SE" dirty="0" err="1" smtClean="0"/>
              <a:t>replacement</a:t>
            </a:r>
            <a:endParaRPr lang="en-US" dirty="0"/>
          </a:p>
        </p:txBody>
      </p:sp>
      <p:sp>
        <p:nvSpPr>
          <p:cNvPr id="3" name="Content Placeholder 2"/>
          <p:cNvSpPr>
            <a:spLocks noGrp="1"/>
          </p:cNvSpPr>
          <p:nvPr>
            <p:ph idx="1"/>
          </p:nvPr>
        </p:nvSpPr>
        <p:spPr>
          <a:xfrm>
            <a:off x="597600" y="4149080"/>
            <a:ext cx="7948800" cy="1008112"/>
          </a:xfrm>
        </p:spPr>
        <p:txBody>
          <a:bodyPr/>
          <a:lstStyle/>
          <a:p>
            <a:pPr marL="0" indent="0">
              <a:buNone/>
            </a:pPr>
            <a:r>
              <a:rPr lang="sv-SE" dirty="0" smtClean="0"/>
              <a:t>THREE: 1 </a:t>
            </a:r>
            <a:r>
              <a:rPr lang="sv-SE" dirty="0" err="1" smtClean="0"/>
              <a:t>cognate</a:t>
            </a:r>
            <a:r>
              <a:rPr lang="sv-SE" dirty="0" smtClean="0"/>
              <a:t> </a:t>
            </a:r>
            <a:r>
              <a:rPr lang="sv-SE" dirty="0" err="1" smtClean="0"/>
              <a:t>class</a:t>
            </a:r>
            <a:r>
              <a:rPr lang="sv-SE" dirty="0" smtClean="0"/>
              <a:t> in 15 </a:t>
            </a:r>
            <a:r>
              <a:rPr lang="sv-SE" dirty="0" err="1" smtClean="0"/>
              <a:t>languages</a:t>
            </a:r>
            <a:endParaRPr lang="sv-SE" dirty="0"/>
          </a:p>
          <a:p>
            <a:pPr marL="0" indent="0">
              <a:buNone/>
            </a:pPr>
            <a:r>
              <a:rPr lang="sv-SE" dirty="0" smtClean="0"/>
              <a:t>GIRL: 15 </a:t>
            </a:r>
            <a:r>
              <a:rPr lang="sv-SE" dirty="0" err="1" smtClean="0"/>
              <a:t>cognate</a:t>
            </a:r>
            <a:r>
              <a:rPr lang="sv-SE" dirty="0" smtClean="0"/>
              <a:t> </a:t>
            </a:r>
            <a:r>
              <a:rPr lang="sv-SE" dirty="0" err="1" smtClean="0"/>
              <a:t>classes</a:t>
            </a:r>
            <a:r>
              <a:rPr lang="sv-SE" dirty="0" smtClean="0"/>
              <a:t> in 15 </a:t>
            </a:r>
            <a:r>
              <a:rPr lang="sv-SE" dirty="0" err="1" smtClean="0"/>
              <a:t>languages</a:t>
            </a:r>
            <a:r>
              <a:rPr lang="sv-SE" dirty="0" smtClean="0"/>
              <a:t>. </a:t>
            </a:r>
            <a:endParaRPr lang="en-US" dirty="0"/>
          </a:p>
        </p:txBody>
      </p:sp>
      <p:sp>
        <p:nvSpPr>
          <p:cNvPr id="4" name="Date Placeholder 3"/>
          <p:cNvSpPr>
            <a:spLocks noGrp="1"/>
          </p:cNvSpPr>
          <p:nvPr>
            <p:ph type="dt" sz="half" idx="10"/>
          </p:nvPr>
        </p:nvSpPr>
        <p:spPr/>
        <p:txBody>
          <a:bodyPr/>
          <a:lstStyle/>
          <a:p>
            <a:fld id="{A622C821-5C00-4371-88BA-3A9B3221BDF9}" type="datetime5">
              <a:rPr lang="en-GB" smtClean="0"/>
              <a:t>27-Jun-16</a:t>
            </a:fld>
            <a:endParaRPr lang="sv-SE"/>
          </a:p>
        </p:txBody>
      </p:sp>
      <p:sp>
        <p:nvSpPr>
          <p:cNvPr id="5" name="Footer Placeholder 4"/>
          <p:cNvSpPr>
            <a:spLocks noGrp="1"/>
          </p:cNvSpPr>
          <p:nvPr>
            <p:ph type="ftr" sz="quarter" idx="11"/>
          </p:nvPr>
        </p:nvSpPr>
        <p:spPr/>
        <p:txBody>
          <a:bodyPr/>
          <a:lstStyle/>
          <a:p>
            <a:r>
              <a:rPr lang="en-US" smtClean="0"/>
              <a:t>Susanne Vejdemo, Stockholm University</a:t>
            </a:r>
            <a:endParaRPr lang="sv-SE"/>
          </a:p>
        </p:txBody>
      </p:sp>
      <p:sp>
        <p:nvSpPr>
          <p:cNvPr id="6" name="Slide Number Placeholder 5"/>
          <p:cNvSpPr>
            <a:spLocks noGrp="1"/>
          </p:cNvSpPr>
          <p:nvPr>
            <p:ph type="sldNum" sz="quarter" idx="12"/>
          </p:nvPr>
        </p:nvSpPr>
        <p:spPr/>
        <p:txBody>
          <a:bodyPr/>
          <a:lstStyle/>
          <a:p>
            <a:fld id="{400B66ED-EE6C-4E7E-848D-94DB84BF3115}" type="slidenum">
              <a:rPr lang="sv-SE" smtClean="0"/>
              <a:pPr/>
              <a:t>8</a:t>
            </a:fld>
            <a:endParaRPr lang="sv-SE"/>
          </a:p>
        </p:txBody>
      </p:sp>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971600" y="1268760"/>
            <a:ext cx="6552728" cy="2655165"/>
          </a:xfrm>
          <a:prstGeom prst="rect">
            <a:avLst/>
          </a:prstGeom>
          <a:noFill/>
          <a:ln>
            <a:noFill/>
          </a:ln>
        </p:spPr>
      </p:pic>
      <p:sp>
        <p:nvSpPr>
          <p:cNvPr id="9" name="textruta 2"/>
          <p:cNvSpPr txBox="1"/>
          <p:nvPr/>
        </p:nvSpPr>
        <p:spPr>
          <a:xfrm>
            <a:off x="1331640" y="5229200"/>
            <a:ext cx="5832648" cy="923330"/>
          </a:xfrm>
          <a:prstGeom prst="rect">
            <a:avLst/>
          </a:prstGeom>
          <a:noFill/>
        </p:spPr>
        <p:txBody>
          <a:bodyPr wrap="square" rtlCol="0">
            <a:spAutoFit/>
          </a:bodyPr>
          <a:lstStyle/>
          <a:p>
            <a:r>
              <a:rPr lang="sv-SE" dirty="0" smtClean="0">
                <a:solidFill>
                  <a:srgbClr val="FF0000"/>
                </a:solidFill>
              </a:rPr>
              <a:t>NUMBER OF COGNATE CLASSES</a:t>
            </a:r>
          </a:p>
          <a:p>
            <a:r>
              <a:rPr lang="sv-SE" dirty="0" smtClean="0">
                <a:solidFill>
                  <a:srgbClr val="FF0000"/>
                </a:solidFill>
              </a:rPr>
              <a:t>------------------------------------------- = RATE OF REPLACEMENT</a:t>
            </a:r>
          </a:p>
          <a:p>
            <a:r>
              <a:rPr lang="sv-SE" dirty="0" smtClean="0">
                <a:solidFill>
                  <a:srgbClr val="FF0000"/>
                </a:solidFill>
              </a:rPr>
              <a:t>NUMBER OF LANGS IN SAMPLE</a:t>
            </a:r>
          </a:p>
        </p:txBody>
      </p:sp>
      <p:sp>
        <p:nvSpPr>
          <p:cNvPr id="10" name="Rectangle 9"/>
          <p:cNvSpPr/>
          <p:nvPr/>
        </p:nvSpPr>
        <p:spPr>
          <a:xfrm rot="18347862">
            <a:off x="6287196" y="3659691"/>
            <a:ext cx="3688261" cy="584775"/>
          </a:xfrm>
          <a:prstGeom prst="rect">
            <a:avLst/>
          </a:prstGeom>
          <a:ln>
            <a:solidFill>
              <a:schemeClr val="tx1"/>
            </a:solidFill>
            <a:prstDash val="dashDot"/>
          </a:ln>
        </p:spPr>
        <p:txBody>
          <a:bodyPr wrap="square">
            <a:spAutoFit/>
          </a:bodyPr>
          <a:lstStyle/>
          <a:p>
            <a:r>
              <a:rPr lang="en-US" sz="1600" dirty="0"/>
              <a:t>“Stability Ranking” in Dolgopolsky (1986) </a:t>
            </a:r>
            <a:r>
              <a:rPr lang="en-US" sz="1600" dirty="0" smtClean="0"/>
              <a:t>“</a:t>
            </a:r>
            <a:r>
              <a:rPr lang="en-US" sz="1600" dirty="0"/>
              <a:t>Retentiveness” in Lohr (1999)</a:t>
            </a:r>
          </a:p>
        </p:txBody>
      </p:sp>
      <p:cxnSp>
        <p:nvCxnSpPr>
          <p:cNvPr id="12" name="Straight Arrow Connector 11"/>
          <p:cNvCxnSpPr/>
          <p:nvPr/>
        </p:nvCxnSpPr>
        <p:spPr>
          <a:xfrm flipH="1">
            <a:off x="5940152" y="4437112"/>
            <a:ext cx="1440161" cy="108012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670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err="1" smtClean="0"/>
              <a:t>Aim</a:t>
            </a:r>
            <a:r>
              <a:rPr lang="sv-SE" dirty="0" smtClean="0"/>
              <a:t> </a:t>
            </a:r>
            <a:r>
              <a:rPr lang="sv-SE" dirty="0" err="1" smtClean="0"/>
              <a:t>of</a:t>
            </a:r>
            <a:r>
              <a:rPr lang="sv-SE" dirty="0" smtClean="0"/>
              <a:t> presentation</a:t>
            </a:r>
            <a:endParaRPr lang="sv-SE" dirty="0"/>
          </a:p>
        </p:txBody>
      </p:sp>
      <p:sp>
        <p:nvSpPr>
          <p:cNvPr id="3" name="Platshållare för innehåll 2"/>
          <p:cNvSpPr>
            <a:spLocks noGrp="1"/>
          </p:cNvSpPr>
          <p:nvPr>
            <p:ph idx="1"/>
          </p:nvPr>
        </p:nvSpPr>
        <p:spPr/>
        <p:txBody>
          <a:bodyPr/>
          <a:lstStyle/>
          <a:p>
            <a:r>
              <a:rPr lang="sv-SE" dirty="0" err="1" smtClean="0">
                <a:solidFill>
                  <a:schemeClr val="bg1">
                    <a:lumMod val="65000"/>
                  </a:schemeClr>
                </a:solidFill>
              </a:rPr>
              <a:t>Argue</a:t>
            </a:r>
            <a:r>
              <a:rPr lang="sv-SE" dirty="0" smtClean="0">
                <a:solidFill>
                  <a:schemeClr val="bg1">
                    <a:lumMod val="65000"/>
                  </a:schemeClr>
                </a:solidFill>
              </a:rPr>
              <a:t> </a:t>
            </a:r>
            <a:r>
              <a:rPr lang="sv-SE" dirty="0" err="1" smtClean="0">
                <a:solidFill>
                  <a:schemeClr val="bg1">
                    <a:lumMod val="65000"/>
                  </a:schemeClr>
                </a:solidFill>
              </a:rPr>
              <a:t>that</a:t>
            </a:r>
            <a:r>
              <a:rPr lang="sv-SE" dirty="0" smtClean="0">
                <a:solidFill>
                  <a:schemeClr val="bg1">
                    <a:lumMod val="65000"/>
                  </a:schemeClr>
                </a:solidFill>
              </a:rPr>
              <a:t> </a:t>
            </a:r>
            <a:r>
              <a:rPr lang="sv-SE" dirty="0" smtClean="0">
                <a:solidFill>
                  <a:schemeClr val="tx2">
                    <a:lumMod val="75000"/>
                    <a:lumOff val="25000"/>
                  </a:schemeClr>
                </a:solidFill>
              </a:rPr>
              <a:t>the rate </a:t>
            </a:r>
            <a:r>
              <a:rPr lang="sv-SE" dirty="0" err="1" smtClean="0">
                <a:solidFill>
                  <a:schemeClr val="tx2">
                    <a:lumMod val="75000"/>
                    <a:lumOff val="25000"/>
                  </a:schemeClr>
                </a:solidFill>
              </a:rPr>
              <a:t>of</a:t>
            </a:r>
            <a:r>
              <a:rPr lang="sv-SE" dirty="0" smtClean="0">
                <a:solidFill>
                  <a:schemeClr val="tx2">
                    <a:lumMod val="75000"/>
                    <a:lumOff val="25000"/>
                  </a:schemeClr>
                </a:solidFill>
              </a:rPr>
              <a:t> </a:t>
            </a:r>
            <a:r>
              <a:rPr lang="sv-SE" dirty="0" err="1" smtClean="0">
                <a:solidFill>
                  <a:schemeClr val="tx2">
                    <a:lumMod val="75000"/>
                    <a:lumOff val="25000"/>
                  </a:schemeClr>
                </a:solidFill>
              </a:rPr>
              <a:t>lexical</a:t>
            </a:r>
            <a:r>
              <a:rPr lang="sv-SE" dirty="0" smtClean="0">
                <a:solidFill>
                  <a:schemeClr val="tx2">
                    <a:lumMod val="75000"/>
                    <a:lumOff val="25000"/>
                  </a:schemeClr>
                </a:solidFill>
              </a:rPr>
              <a:t> </a:t>
            </a:r>
            <a:r>
              <a:rPr lang="sv-SE" dirty="0" err="1" smtClean="0">
                <a:solidFill>
                  <a:schemeClr val="tx2">
                    <a:lumMod val="75000"/>
                    <a:lumOff val="25000"/>
                  </a:schemeClr>
                </a:solidFill>
              </a:rPr>
              <a:t>replacement</a:t>
            </a:r>
            <a:r>
              <a:rPr lang="sv-SE" dirty="0" smtClean="0">
                <a:solidFill>
                  <a:schemeClr val="tx2">
                    <a:lumMod val="75000"/>
                    <a:lumOff val="25000"/>
                  </a:schemeClr>
                </a:solidFill>
              </a:rPr>
              <a:t> for </a:t>
            </a:r>
            <a:r>
              <a:rPr lang="sv-SE" dirty="0" err="1" smtClean="0">
                <a:solidFill>
                  <a:srgbClr val="00B050"/>
                </a:solidFill>
              </a:rPr>
              <a:t>open</a:t>
            </a:r>
            <a:r>
              <a:rPr lang="sv-SE" dirty="0" smtClean="0">
                <a:solidFill>
                  <a:srgbClr val="00B050"/>
                </a:solidFill>
              </a:rPr>
              <a:t> and </a:t>
            </a:r>
            <a:r>
              <a:rPr lang="sv-SE" dirty="0" err="1" smtClean="0">
                <a:solidFill>
                  <a:srgbClr val="00B050"/>
                </a:solidFill>
              </a:rPr>
              <a:t>closed</a:t>
            </a:r>
            <a:r>
              <a:rPr lang="sv-SE" dirty="0" smtClean="0">
                <a:solidFill>
                  <a:srgbClr val="00B050"/>
                </a:solidFill>
              </a:rPr>
              <a:t> </a:t>
            </a:r>
            <a:r>
              <a:rPr lang="sv-SE" dirty="0" err="1" smtClean="0">
                <a:solidFill>
                  <a:srgbClr val="00B050"/>
                </a:solidFill>
              </a:rPr>
              <a:t>class</a:t>
            </a:r>
            <a:r>
              <a:rPr lang="sv-SE" dirty="0" smtClean="0">
                <a:solidFill>
                  <a:srgbClr val="00B050"/>
                </a:solidFill>
              </a:rPr>
              <a:t> </a:t>
            </a:r>
            <a:r>
              <a:rPr lang="sv-SE" dirty="0" err="1" smtClean="0">
                <a:solidFill>
                  <a:srgbClr val="00B050"/>
                </a:solidFill>
              </a:rPr>
              <a:t>lexical</a:t>
            </a:r>
            <a:r>
              <a:rPr lang="sv-SE" dirty="0" smtClean="0">
                <a:solidFill>
                  <a:srgbClr val="00B050"/>
                </a:solidFill>
              </a:rPr>
              <a:t> </a:t>
            </a:r>
            <a:r>
              <a:rPr lang="sv-SE" dirty="0" err="1" smtClean="0">
                <a:solidFill>
                  <a:srgbClr val="00B050"/>
                </a:solidFill>
              </a:rPr>
              <a:t>items</a:t>
            </a:r>
            <a:r>
              <a:rPr lang="sv-SE" dirty="0" smtClean="0">
                <a:solidFill>
                  <a:schemeClr val="tx2">
                    <a:lumMod val="75000"/>
                    <a:lumOff val="25000"/>
                  </a:schemeClr>
                </a:solidFill>
              </a:rPr>
              <a:t> </a:t>
            </a:r>
            <a:r>
              <a:rPr lang="sv-SE" dirty="0" err="1" smtClean="0">
                <a:solidFill>
                  <a:schemeClr val="bg1">
                    <a:lumMod val="75000"/>
                  </a:schemeClr>
                </a:solidFill>
              </a:rPr>
              <a:t>should</a:t>
            </a:r>
            <a:r>
              <a:rPr lang="sv-SE" dirty="0" smtClean="0">
                <a:solidFill>
                  <a:schemeClr val="bg1">
                    <a:lumMod val="75000"/>
                  </a:schemeClr>
                </a:solidFill>
              </a:rPr>
              <a:t> be </a:t>
            </a:r>
            <a:r>
              <a:rPr lang="sv-SE" dirty="0" err="1" smtClean="0">
                <a:solidFill>
                  <a:schemeClr val="bg1">
                    <a:lumMod val="75000"/>
                  </a:schemeClr>
                </a:solidFill>
              </a:rPr>
              <a:t>analyzed</a:t>
            </a:r>
            <a:r>
              <a:rPr lang="sv-SE" dirty="0" smtClean="0">
                <a:solidFill>
                  <a:schemeClr val="bg1">
                    <a:lumMod val="75000"/>
                  </a:schemeClr>
                </a:solidFill>
              </a:rPr>
              <a:t> </a:t>
            </a:r>
            <a:r>
              <a:rPr lang="sv-SE" dirty="0" err="1" smtClean="0">
                <a:solidFill>
                  <a:schemeClr val="bg1">
                    <a:lumMod val="75000"/>
                  </a:schemeClr>
                </a:solidFill>
              </a:rPr>
              <a:t>separately</a:t>
            </a:r>
            <a:r>
              <a:rPr lang="sv-SE" dirty="0" smtClean="0">
                <a:solidFill>
                  <a:schemeClr val="tx2">
                    <a:lumMod val="75000"/>
                    <a:lumOff val="25000"/>
                  </a:schemeClr>
                </a:solidFill>
              </a:rPr>
              <a:t>.</a:t>
            </a:r>
          </a:p>
          <a:p>
            <a:r>
              <a:rPr lang="sv-SE" dirty="0">
                <a:solidFill>
                  <a:schemeClr val="bg1">
                    <a:lumMod val="65000"/>
                  </a:schemeClr>
                </a:solidFill>
              </a:rPr>
              <a:t>Present a statistical </a:t>
            </a:r>
            <a:r>
              <a:rPr lang="sv-SE" dirty="0" err="1">
                <a:solidFill>
                  <a:schemeClr val="bg1">
                    <a:lumMod val="65000"/>
                  </a:schemeClr>
                </a:solidFill>
              </a:rPr>
              <a:t>model</a:t>
            </a:r>
            <a:r>
              <a:rPr lang="sv-SE" dirty="0">
                <a:solidFill>
                  <a:schemeClr val="bg1">
                    <a:lumMod val="65000"/>
                  </a:schemeClr>
                </a:solidFill>
              </a:rPr>
              <a:t> </a:t>
            </a:r>
            <a:r>
              <a:rPr lang="sv-SE" dirty="0" err="1">
                <a:solidFill>
                  <a:schemeClr val="bg1">
                    <a:lumMod val="65000"/>
                  </a:schemeClr>
                </a:solidFill>
              </a:rPr>
              <a:t>which</a:t>
            </a:r>
            <a:r>
              <a:rPr lang="sv-SE" dirty="0">
                <a:solidFill>
                  <a:schemeClr val="bg1">
                    <a:lumMod val="65000"/>
                  </a:schemeClr>
                </a:solidFill>
              </a:rPr>
              <a:t> </a:t>
            </a:r>
            <a:r>
              <a:rPr lang="sv-SE" dirty="0" err="1">
                <a:solidFill>
                  <a:schemeClr val="bg1">
                    <a:lumMod val="65000"/>
                  </a:schemeClr>
                </a:solidFill>
              </a:rPr>
              <a:t>partly</a:t>
            </a:r>
            <a:r>
              <a:rPr lang="sv-SE" dirty="0">
                <a:solidFill>
                  <a:schemeClr val="bg1">
                    <a:lumMod val="65000"/>
                  </a:schemeClr>
                </a:solidFill>
              </a:rPr>
              <a:t> </a:t>
            </a:r>
            <a:r>
              <a:rPr lang="sv-SE" dirty="0" err="1">
                <a:solidFill>
                  <a:schemeClr val="bg1">
                    <a:lumMod val="65000"/>
                  </a:schemeClr>
                </a:solidFill>
              </a:rPr>
              <a:t>predicts</a:t>
            </a:r>
            <a:r>
              <a:rPr lang="sv-SE" dirty="0">
                <a:solidFill>
                  <a:schemeClr val="bg1">
                    <a:lumMod val="65000"/>
                  </a:schemeClr>
                </a:solidFill>
              </a:rPr>
              <a:t> the rate </a:t>
            </a:r>
            <a:r>
              <a:rPr lang="sv-SE" dirty="0" err="1">
                <a:solidFill>
                  <a:schemeClr val="bg1">
                    <a:lumMod val="65000"/>
                  </a:schemeClr>
                </a:solidFill>
              </a:rPr>
              <a:t>of</a:t>
            </a:r>
            <a:r>
              <a:rPr lang="sv-SE" dirty="0">
                <a:solidFill>
                  <a:schemeClr val="bg1">
                    <a:lumMod val="65000"/>
                  </a:schemeClr>
                </a:solidFill>
              </a:rPr>
              <a:t> </a:t>
            </a:r>
            <a:r>
              <a:rPr lang="sv-SE" dirty="0" err="1">
                <a:solidFill>
                  <a:schemeClr val="bg1">
                    <a:lumMod val="65000"/>
                  </a:schemeClr>
                </a:solidFill>
              </a:rPr>
              <a:t>lexical</a:t>
            </a:r>
            <a:r>
              <a:rPr lang="sv-SE" dirty="0">
                <a:solidFill>
                  <a:schemeClr val="bg1">
                    <a:lumMod val="65000"/>
                  </a:schemeClr>
                </a:solidFill>
              </a:rPr>
              <a:t> </a:t>
            </a:r>
            <a:r>
              <a:rPr lang="sv-SE" dirty="0" err="1">
                <a:solidFill>
                  <a:schemeClr val="bg1">
                    <a:lumMod val="65000"/>
                  </a:schemeClr>
                </a:solidFill>
              </a:rPr>
              <a:t>replacement</a:t>
            </a:r>
            <a:r>
              <a:rPr lang="sv-SE" dirty="0">
                <a:solidFill>
                  <a:schemeClr val="bg1">
                    <a:lumMod val="65000"/>
                  </a:schemeClr>
                </a:solidFill>
              </a:rPr>
              <a:t> for </a:t>
            </a:r>
            <a:r>
              <a:rPr lang="sv-SE" dirty="0" err="1">
                <a:solidFill>
                  <a:schemeClr val="bg1">
                    <a:lumMod val="65000"/>
                  </a:schemeClr>
                </a:solidFill>
              </a:rPr>
              <a:t>open</a:t>
            </a:r>
            <a:r>
              <a:rPr lang="sv-SE" dirty="0">
                <a:solidFill>
                  <a:schemeClr val="bg1">
                    <a:lumMod val="65000"/>
                  </a:schemeClr>
                </a:solidFill>
              </a:rPr>
              <a:t> </a:t>
            </a:r>
            <a:r>
              <a:rPr lang="sv-SE" dirty="0" err="1">
                <a:solidFill>
                  <a:schemeClr val="bg1">
                    <a:lumMod val="65000"/>
                  </a:schemeClr>
                </a:solidFill>
              </a:rPr>
              <a:t>class</a:t>
            </a:r>
            <a:r>
              <a:rPr lang="sv-SE" dirty="0">
                <a:solidFill>
                  <a:schemeClr val="bg1">
                    <a:lumMod val="65000"/>
                  </a:schemeClr>
                </a:solidFill>
              </a:rPr>
              <a:t> </a:t>
            </a:r>
            <a:r>
              <a:rPr lang="sv-SE" dirty="0" err="1">
                <a:solidFill>
                  <a:schemeClr val="bg1">
                    <a:lumMod val="65000"/>
                  </a:schemeClr>
                </a:solidFill>
              </a:rPr>
              <a:t>lexical</a:t>
            </a:r>
            <a:r>
              <a:rPr lang="sv-SE" dirty="0">
                <a:solidFill>
                  <a:schemeClr val="bg1">
                    <a:lumMod val="65000"/>
                  </a:schemeClr>
                </a:solidFill>
              </a:rPr>
              <a:t> </a:t>
            </a:r>
            <a:r>
              <a:rPr lang="sv-SE" dirty="0" err="1">
                <a:solidFill>
                  <a:schemeClr val="bg1">
                    <a:lumMod val="65000"/>
                  </a:schemeClr>
                </a:solidFill>
              </a:rPr>
              <a:t>items</a:t>
            </a:r>
            <a:r>
              <a:rPr lang="sv-SE" dirty="0">
                <a:solidFill>
                  <a:schemeClr val="bg1">
                    <a:lumMod val="65000"/>
                  </a:schemeClr>
                </a:solidFill>
              </a:rPr>
              <a:t>.</a:t>
            </a:r>
          </a:p>
          <a:p>
            <a:r>
              <a:rPr lang="sv-SE" dirty="0" err="1" smtClean="0">
                <a:solidFill>
                  <a:schemeClr val="bg1">
                    <a:lumMod val="65000"/>
                  </a:schemeClr>
                </a:solidFill>
              </a:rPr>
              <a:t>Promote</a:t>
            </a:r>
            <a:r>
              <a:rPr lang="sv-SE" dirty="0" smtClean="0">
                <a:solidFill>
                  <a:schemeClr val="bg1">
                    <a:lumMod val="65000"/>
                  </a:schemeClr>
                </a:solidFill>
              </a:rPr>
              <a:t> a </a:t>
            </a:r>
            <a:r>
              <a:rPr lang="sv-SE" dirty="0" err="1" smtClean="0">
                <a:solidFill>
                  <a:schemeClr val="bg1">
                    <a:lumMod val="65000"/>
                  </a:schemeClr>
                </a:solidFill>
              </a:rPr>
              <a:t>discussion</a:t>
            </a:r>
            <a:r>
              <a:rPr lang="sv-SE" dirty="0" smtClean="0">
                <a:solidFill>
                  <a:schemeClr val="bg1">
                    <a:lumMod val="65000"/>
                  </a:schemeClr>
                </a:solidFill>
              </a:rPr>
              <a:t> </a:t>
            </a:r>
            <a:r>
              <a:rPr lang="sv-SE" dirty="0" err="1" smtClean="0">
                <a:solidFill>
                  <a:schemeClr val="bg1">
                    <a:lumMod val="65000"/>
                  </a:schemeClr>
                </a:solidFill>
              </a:rPr>
              <a:t>about</a:t>
            </a:r>
            <a:r>
              <a:rPr lang="sv-SE" dirty="0" smtClean="0">
                <a:solidFill>
                  <a:schemeClr val="bg1">
                    <a:lumMod val="65000"/>
                  </a:schemeClr>
                </a:solidFill>
              </a:rPr>
              <a:t> the </a:t>
            </a:r>
            <a:r>
              <a:rPr lang="sv-SE" dirty="0" err="1" smtClean="0">
                <a:solidFill>
                  <a:schemeClr val="bg1">
                    <a:lumMod val="65000"/>
                  </a:schemeClr>
                </a:solidFill>
              </a:rPr>
              <a:t>role</a:t>
            </a:r>
            <a:r>
              <a:rPr lang="sv-SE" dirty="0" smtClean="0">
                <a:solidFill>
                  <a:schemeClr val="bg1">
                    <a:lumMod val="65000"/>
                  </a:schemeClr>
                </a:solidFill>
              </a:rPr>
              <a:t> </a:t>
            </a:r>
            <a:r>
              <a:rPr lang="sv-SE" dirty="0" err="1" smtClean="0">
                <a:solidFill>
                  <a:schemeClr val="bg1">
                    <a:lumMod val="65000"/>
                  </a:schemeClr>
                </a:solidFill>
              </a:rPr>
              <a:t>of</a:t>
            </a:r>
            <a:r>
              <a:rPr lang="sv-SE" dirty="0" smtClean="0">
                <a:solidFill>
                  <a:schemeClr val="bg1">
                    <a:lumMod val="65000"/>
                  </a:schemeClr>
                </a:solidFill>
              </a:rPr>
              <a:t> </a:t>
            </a:r>
            <a:r>
              <a:rPr lang="sv-SE" err="1" smtClean="0">
                <a:solidFill>
                  <a:schemeClr val="bg1">
                    <a:lumMod val="65000"/>
                  </a:schemeClr>
                </a:solidFill>
              </a:rPr>
              <a:t>frequency</a:t>
            </a:r>
            <a:r>
              <a:rPr lang="sv-SE" smtClean="0">
                <a:solidFill>
                  <a:schemeClr val="bg1">
                    <a:lumMod val="65000"/>
                  </a:schemeClr>
                </a:solidFill>
              </a:rPr>
              <a:t>.</a:t>
            </a:r>
            <a:endParaRPr lang="sv-SE" dirty="0" smtClean="0">
              <a:solidFill>
                <a:schemeClr val="bg1">
                  <a:lumMod val="65000"/>
                </a:schemeClr>
              </a:solidFill>
            </a:endParaRPr>
          </a:p>
        </p:txBody>
      </p:sp>
      <p:sp>
        <p:nvSpPr>
          <p:cNvPr id="4" name="Platshållare för sidfot 3"/>
          <p:cNvSpPr>
            <a:spLocks noGrp="1"/>
          </p:cNvSpPr>
          <p:nvPr>
            <p:ph type="ftr" sz="quarter" idx="11"/>
          </p:nvPr>
        </p:nvSpPr>
        <p:spPr/>
        <p:txBody>
          <a:bodyPr/>
          <a:lstStyle/>
          <a:p>
            <a:r>
              <a:rPr lang="en-US" dirty="0" smtClean="0"/>
              <a:t>Susanne Vejdemo, Stockholm University</a:t>
            </a:r>
            <a:endParaRPr lang="sv-SE" dirty="0"/>
          </a:p>
        </p:txBody>
      </p:sp>
      <p:sp>
        <p:nvSpPr>
          <p:cNvPr id="6" name="Slide Number Placeholder 5"/>
          <p:cNvSpPr>
            <a:spLocks noGrp="1"/>
          </p:cNvSpPr>
          <p:nvPr>
            <p:ph type="sldNum" sz="quarter" idx="12"/>
          </p:nvPr>
        </p:nvSpPr>
        <p:spPr/>
        <p:txBody>
          <a:bodyPr/>
          <a:lstStyle/>
          <a:p>
            <a:fld id="{400B66ED-EE6C-4E7E-848D-94DB84BF3115}" type="slidenum">
              <a:rPr lang="sv-SE" smtClean="0"/>
              <a:pPr/>
              <a:t>9</a:t>
            </a:fld>
            <a:endParaRPr lang="sv-SE"/>
          </a:p>
        </p:txBody>
      </p:sp>
      <p:sp>
        <p:nvSpPr>
          <p:cNvPr id="7" name="Date Placeholder 6"/>
          <p:cNvSpPr>
            <a:spLocks noGrp="1"/>
          </p:cNvSpPr>
          <p:nvPr>
            <p:ph type="dt" sz="half" idx="10"/>
          </p:nvPr>
        </p:nvSpPr>
        <p:spPr/>
        <p:txBody>
          <a:bodyPr/>
          <a:lstStyle/>
          <a:p>
            <a:fld id="{BD797E1E-8C1D-48FF-938E-A57257D78790}" type="datetime5">
              <a:rPr lang="en-GB" smtClean="0"/>
              <a:t>27-Jun-16</a:t>
            </a:fld>
            <a:endParaRPr lang="sv-SE"/>
          </a:p>
        </p:txBody>
      </p:sp>
    </p:spTree>
    <p:extLst>
      <p:ext uri="{BB962C8B-B14F-4D97-AF65-F5344CB8AC3E}">
        <p14:creationId xmlns:p14="http://schemas.microsoft.com/office/powerpoint/2010/main" val="905024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_research_english">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U Reseach Crowns">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U Reseach Olive">
  <a:themeElements>
    <a:clrScheme name="SU">
      <a:dk1>
        <a:srgbClr val="002F5F"/>
      </a:dk1>
      <a:lt1>
        <a:srgbClr val="FFFFFF"/>
      </a:lt1>
      <a:dk2>
        <a:srgbClr val="002F5F"/>
      </a:dk2>
      <a:lt2>
        <a:srgbClr val="808080"/>
      </a:lt2>
      <a:accent1>
        <a:srgbClr val="A3A86B"/>
      </a:accent1>
      <a:accent2>
        <a:srgbClr val="ACDEE6"/>
      </a:accent2>
      <a:accent3>
        <a:srgbClr val="9BB2CE"/>
      </a:accent3>
      <a:accent4>
        <a:srgbClr val="D95E00"/>
      </a:accent4>
      <a:accent5>
        <a:srgbClr val="DADCC3"/>
      </a:accent5>
      <a:accent6>
        <a:srgbClr val="FF9B4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powerpoint-template_research_english</Template>
  <TotalTime>9536</TotalTime>
  <Words>2815</Words>
  <Application>Microsoft Office PowerPoint</Application>
  <PresentationFormat>On-screen Show (4:3)</PresentationFormat>
  <Paragraphs>558</Paragraphs>
  <Slides>45</Slides>
  <Notes>14</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45</vt:i4>
      </vt:variant>
    </vt:vector>
  </HeadingPairs>
  <TitlesOfParts>
    <vt:vector size="55" baseType="lpstr">
      <vt:lpstr>Arial</vt:lpstr>
      <vt:lpstr>Calibri</vt:lpstr>
      <vt:lpstr>Garamond</vt:lpstr>
      <vt:lpstr>Times New Roman</vt:lpstr>
      <vt:lpstr>Verdana</vt:lpstr>
      <vt:lpstr>Wingdings</vt:lpstr>
      <vt:lpstr>powerpoint-template_research_english</vt:lpstr>
      <vt:lpstr>SU Reseach Crowns</vt:lpstr>
      <vt:lpstr>SU Reseach Olive</vt:lpstr>
      <vt:lpstr>Document</vt:lpstr>
      <vt:lpstr> the role of frequency in measuring  the rate of  lexical replacement. </vt:lpstr>
      <vt:lpstr>Talk motivated by</vt:lpstr>
      <vt:lpstr>Frequency and stability</vt:lpstr>
      <vt:lpstr>Aim of presentation</vt:lpstr>
      <vt:lpstr>Aim of presentation</vt:lpstr>
      <vt:lpstr>Aim of presentation</vt:lpstr>
      <vt:lpstr>The rate of lexical replacement</vt:lpstr>
      <vt:lpstr>The rate of lexical replacement</vt:lpstr>
      <vt:lpstr>Aim of presentation</vt:lpstr>
      <vt:lpstr>Pagel et al (2007)</vt:lpstr>
      <vt:lpstr>Pagel et al (2007)</vt:lpstr>
      <vt:lpstr>Pagel et al (2007)</vt:lpstr>
      <vt:lpstr>Pagel et al (2007)</vt:lpstr>
      <vt:lpstr>Aim of presentation</vt:lpstr>
      <vt:lpstr>Aim of presentation</vt:lpstr>
      <vt:lpstr>A new model</vt:lpstr>
      <vt:lpstr>A new model – independent variables:</vt:lpstr>
      <vt:lpstr>A new model – independent variables:</vt:lpstr>
      <vt:lpstr>Collocational strength?</vt:lpstr>
      <vt:lpstr>Senses</vt:lpstr>
      <vt:lpstr>A new model – independent variables:</vt:lpstr>
      <vt:lpstr>Synonyms?</vt:lpstr>
      <vt:lpstr>A new model – independent variables:</vt:lpstr>
      <vt:lpstr>Imageability</vt:lpstr>
      <vt:lpstr>A new model – independent variables:</vt:lpstr>
      <vt:lpstr>Age of Acquisition</vt:lpstr>
      <vt:lpstr>A new model – independent variables:</vt:lpstr>
      <vt:lpstr>Arousal</vt:lpstr>
      <vt:lpstr>A new model – correlation results</vt:lpstr>
      <vt:lpstr>A new model – linear regression results</vt:lpstr>
      <vt:lpstr>Comparison of models for OPEN CLASS items</vt:lpstr>
      <vt:lpstr>Aim of presentation</vt:lpstr>
      <vt:lpstr>Aim of presentation</vt:lpstr>
      <vt:lpstr>What is frequency?</vt:lpstr>
      <vt:lpstr>What do we know about type/token freq?</vt:lpstr>
      <vt:lpstr>Frequency of FORM, frequency of CONCEPT</vt:lpstr>
      <vt:lpstr>Frequency of FORM, frequency of CONCEPT</vt:lpstr>
      <vt:lpstr>How is frequency related to  other measurements?</vt:lpstr>
      <vt:lpstr>Final musings</vt:lpstr>
      <vt:lpstr>Thanks!</vt:lpstr>
      <vt:lpstr>BONUS SLIDES</vt:lpstr>
      <vt:lpstr>The rate of lexical replacement</vt:lpstr>
      <vt:lpstr>Collocational strength?</vt:lpstr>
      <vt:lpstr>Collocational strength?</vt:lpstr>
      <vt:lpstr>Pagel et al (2007)</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role of frequency in measuring  the rate of  lexical replacement.</dc:title>
  <dc:creator>Susanne Vejdemo</dc:creator>
  <cp:lastModifiedBy>Sus Vejdemo</cp:lastModifiedBy>
  <cp:revision>32</cp:revision>
  <dcterms:created xsi:type="dcterms:W3CDTF">2016-06-20T12:03:31Z</dcterms:created>
  <dcterms:modified xsi:type="dcterms:W3CDTF">2016-06-27T20:54:59Z</dcterms:modified>
</cp:coreProperties>
</file>